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39.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42.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45.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4.xml" ContentType="application/vnd.openxmlformats-officedocument.presentationml.notesSlide+xml"/>
  <Override PartName="/ppt/notesSlides/notesSlide46.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14.xml" Type="http://schemas.openxmlformats.org/officeDocument/2006/relationships/slide" Id="rId19"/><Relationship Target="slides/slide31.xml" Type="http://schemas.openxmlformats.org/officeDocument/2006/relationships/slide" Id="rId36"/><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6.xml" Type="http://schemas.openxmlformats.org/officeDocument/2006/relationships/slide" Id="rId51"/><Relationship Target="slides/slide45.xml" Type="http://schemas.openxmlformats.org/officeDocument/2006/relationships/slide" Id="rId50"/><Relationship Target="slides/slide43.xml" Type="http://schemas.openxmlformats.org/officeDocument/2006/relationships/slide" Id="rId48"/><Relationship Target="slides/slide42.xml" Type="http://schemas.openxmlformats.org/officeDocument/2006/relationships/slide" Id="rId47"/><Relationship Target="slides/slide24.xml" Type="http://schemas.openxmlformats.org/officeDocument/2006/relationships/slide" Id="rId29"/><Relationship Target="slides/slide44.xml" Type="http://schemas.openxmlformats.org/officeDocument/2006/relationships/slide" Id="rId4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slides/slide35.xml" Type="http://schemas.openxmlformats.org/officeDocument/2006/relationships/slide" Id="rId40"/><Relationship Target="theme/theme1.xml" Type="http://schemas.openxmlformats.org/officeDocument/2006/relationships/theme" Id="rId1"/><Relationship Target="slides/slide17.xml" Type="http://schemas.openxmlformats.org/officeDocument/2006/relationships/slide" Id="rId22"/><Relationship Target="slides/slide36.xml" Type="http://schemas.openxmlformats.org/officeDocument/2006/relationships/slide" Id="rId41"/><Relationship Target="slideMasters/slideMaster1.xml" Type="http://schemas.openxmlformats.org/officeDocument/2006/relationships/slideMaster" Id="rId4"/><Relationship Target="slides/slide18.xml" Type="http://schemas.openxmlformats.org/officeDocument/2006/relationships/slide" Id="rId23"/><Relationship Target="slides/slide37.xml" Type="http://schemas.openxmlformats.org/officeDocument/2006/relationships/slide" Id="rId42"/><Relationship Target="tableStyles.xml" Type="http://schemas.openxmlformats.org/officeDocument/2006/relationships/tableStyles" Id="rId3"/><Relationship Target="slides/slide19.xml" Type="http://schemas.openxmlformats.org/officeDocument/2006/relationships/slide" Id="rId24"/><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y="0" x="0"/>
          <a:ext cy="0" cx="0"/>
          <a:chOff y="0" x="0"/>
          <a:chExt cy="0" cx="0"/>
        </a:xfrm>
      </p:grpSpPr>
      <p:sp>
        <p:nvSpPr>
          <p:cNvPr id="2" name="Shape 2"/>
          <p:cNvSpPr txBox="1"/>
          <p:nvPr>
            <p:ph idx="2" type="hdr"/>
          </p:nvPr>
        </p:nvSpPr>
        <p:spPr>
          <a:xfrm>
            <a:off y="0" x="0"/>
            <a:ext cy="457200" cx="297179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 name="Shape 3"/>
          <p:cNvSpPr txBox="1"/>
          <p:nvPr>
            <p:ph idx="10" type="dt"/>
          </p:nvPr>
        </p:nvSpPr>
        <p:spPr>
          <a:xfrm>
            <a:off y="0" x="3884612"/>
            <a:ext cy="457200" cx="2971799"/>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 name="Shape 4"/>
          <p:cNvSpPr/>
          <p:nvPr>
            <p:ph idx="3"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5" name="Shape 5"/>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 name="Shape 6"/>
          <p:cNvSpPr txBox="1"/>
          <p:nvPr>
            <p:ph idx="11" type="ftr"/>
          </p:nvPr>
        </p:nvSpPr>
        <p:spPr>
          <a:xfrm>
            <a:off y="8685213" x="0"/>
            <a:ext cy="457200" cx="29717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 name="Shape 7"/>
          <p:cNvSpPr txBox="1"/>
          <p:nvPr>
            <p:ph idx="12" type="sldNum"/>
          </p:nvPr>
        </p:nvSpPr>
        <p:spPr>
          <a:xfrm>
            <a:off y="8685213" x="3884612"/>
            <a:ext cy="457200" cx="2971799"/>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 name="Shape 95"/>
        <p:cNvGrpSpPr/>
        <p:nvPr/>
      </p:nvGrpSpPr>
      <p:grpSpPr>
        <a:xfrm>
          <a:off y="0" x="0"/>
          <a:ext cy="0" cx="0"/>
          <a:chOff y="0" x="0"/>
          <a:chExt cy="0" cx="0"/>
        </a:xfrm>
      </p:grpSpPr>
      <p:sp>
        <p:nvSpPr>
          <p:cNvPr id="96" name="Shape 9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97" name="Shape 9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98" name="Shape 9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 name="Shape 171"/>
        <p:cNvGrpSpPr/>
        <p:nvPr/>
      </p:nvGrpSpPr>
      <p:grpSpPr>
        <a:xfrm>
          <a:off y="0" x="0"/>
          <a:ext cy="0" cx="0"/>
          <a:chOff y="0" x="0"/>
          <a:chExt cy="0" cx="0"/>
        </a:xfrm>
      </p:grpSpPr>
      <p:sp>
        <p:nvSpPr>
          <p:cNvPr id="172" name="Shape 1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Transforming to light space is sending a special matrix to the vertex shader, replacing view-projection</a:t>
            </a:r>
          </a:p>
        </p:txBody>
      </p:sp>
      <p:sp>
        <p:nvSpPr>
          <p:cNvPr id="173" name="Shape 17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 name="Shape 177"/>
        <p:cNvGrpSpPr/>
        <p:nvPr/>
      </p:nvGrpSpPr>
      <p:grpSpPr>
        <a:xfrm>
          <a:off y="0" x="0"/>
          <a:ext cy="0" cx="0"/>
          <a:chOff y="0" x="0"/>
          <a:chExt cy="0" cx="0"/>
        </a:xfrm>
      </p:grpSpPr>
      <p:sp>
        <p:nvSpPr>
          <p:cNvPr id="178" name="Shape 1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Expensive because you have to render the scene from the light’s point of view and then from the camera’s point of view</a:t>
            </a:r>
          </a:p>
        </p:txBody>
      </p:sp>
      <p:sp>
        <p:nvSpPr>
          <p:cNvPr id="179" name="Shape 17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 name="Shape 183"/>
        <p:cNvGrpSpPr/>
        <p:nvPr/>
      </p:nvGrpSpPr>
      <p:grpSpPr>
        <a:xfrm>
          <a:off y="0" x="0"/>
          <a:ext cy="0" cx="0"/>
          <a:chOff y="0" x="0"/>
          <a:chExt cy="0" cx="0"/>
        </a:xfrm>
      </p:grpSpPr>
      <p:sp>
        <p:nvSpPr>
          <p:cNvPr id="184" name="Shape 1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85" name="Shape 18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2" name="Shape 192"/>
        <p:cNvGrpSpPr/>
        <p:nvPr/>
      </p:nvGrpSpPr>
      <p:grpSpPr>
        <a:xfrm>
          <a:off y="0" x="0"/>
          <a:ext cy="0" cx="0"/>
          <a:chOff y="0" x="0"/>
          <a:chExt cy="0" cx="0"/>
        </a:xfrm>
      </p:grpSpPr>
      <p:sp>
        <p:nvSpPr>
          <p:cNvPr id="193" name="Shape 19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94" name="Shape 19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02" name="Shape 20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8" name="Shape 208"/>
        <p:cNvGrpSpPr/>
        <p:nvPr/>
      </p:nvGrpSpPr>
      <p:grpSpPr>
        <a:xfrm>
          <a:off y="0" x="0"/>
          <a:ext cy="0" cx="0"/>
          <a:chOff y="0" x="0"/>
          <a:chExt cy="0" cx="0"/>
        </a:xfrm>
      </p:grpSpPr>
      <p:sp>
        <p:nvSpPr>
          <p:cNvPr id="209" name="Shape 20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10" name="Shape 21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5" name="Shape 215"/>
        <p:cNvGrpSpPr/>
        <p:nvPr/>
      </p:nvGrpSpPr>
      <p:grpSpPr>
        <a:xfrm>
          <a:off y="0" x="0"/>
          <a:ext cy="0" cx="0"/>
          <a:chOff y="0" x="0"/>
          <a:chExt cy="0" cx="0"/>
        </a:xfrm>
      </p:grpSpPr>
      <p:sp>
        <p:nvSpPr>
          <p:cNvPr id="216" name="Shape 21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US"/>
              <a:t>light leaking - biased the shadow too far away, so shadow doesn’t appear under some areas</a:t>
            </a:r>
          </a:p>
        </p:txBody>
      </p:sp>
      <p:sp>
        <p:nvSpPr>
          <p:cNvPr id="217" name="Shape 21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3" name="Shape 223"/>
        <p:cNvGrpSpPr/>
        <p:nvPr/>
      </p:nvGrpSpPr>
      <p:grpSpPr>
        <a:xfrm>
          <a:off y="0" x="0"/>
          <a:ext cy="0" cx="0"/>
          <a:chOff y="0" x="0"/>
          <a:chExt cy="0" cx="0"/>
        </a:xfrm>
      </p:grpSpPr>
      <p:sp>
        <p:nvSpPr>
          <p:cNvPr id="224" name="Shape 22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light leaking - biased the shadow too far away, so shadow doesn’t appear under some areas</a:t>
            </a:r>
          </a:p>
        </p:txBody>
      </p:sp>
      <p:sp>
        <p:nvSpPr>
          <p:cNvPr id="225" name="Shape 22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1" name="Shape 231"/>
        <p:cNvGrpSpPr/>
        <p:nvPr/>
      </p:nvGrpSpPr>
      <p:grpSpPr>
        <a:xfrm>
          <a:off y="0" x="0"/>
          <a:ext cy="0" cx="0"/>
          <a:chOff y="0" x="0"/>
          <a:chExt cy="0" cx="0"/>
        </a:xfrm>
      </p:grpSpPr>
      <p:sp>
        <p:nvSpPr>
          <p:cNvPr id="232" name="Shape 2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33" name="Shape 23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7" name="Shape 237"/>
        <p:cNvGrpSpPr/>
        <p:nvPr/>
      </p:nvGrpSpPr>
      <p:grpSpPr>
        <a:xfrm>
          <a:off y="0" x="0"/>
          <a:ext cy="0" cx="0"/>
          <a:chOff y="0" x="0"/>
          <a:chExt cy="0" cx="0"/>
        </a:xfrm>
      </p:grpSpPr>
      <p:sp>
        <p:nvSpPr>
          <p:cNvPr id="238" name="Shape 2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39" name="Shape 23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4" name="Shape 104"/>
        <p:cNvGrpSpPr/>
        <p:nvPr/>
      </p:nvGrpSpPr>
      <p:grpSpPr>
        <a:xfrm>
          <a:off y="0" x="0"/>
          <a:ext cy="0" cx="0"/>
          <a:chOff y="0" x="0"/>
          <a:chExt cy="0" cx="0"/>
        </a:xfrm>
      </p:grpSpPr>
      <p:sp>
        <p:nvSpPr>
          <p:cNvPr id="105" name="Shape 1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06" name="Shape 10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3" name="Shape 243"/>
        <p:cNvGrpSpPr/>
        <p:nvPr/>
      </p:nvGrpSpPr>
      <p:grpSpPr>
        <a:xfrm>
          <a:off y="0" x="0"/>
          <a:ext cy="0" cx="0"/>
          <a:chOff y="0" x="0"/>
          <a:chExt cy="0" cx="0"/>
        </a:xfrm>
      </p:grpSpPr>
      <p:sp>
        <p:nvSpPr>
          <p:cNvPr id="244" name="Shape 24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Depth values are usually distributed non-linearly because we often do perspective projections. This means there is a lot more detail nearer to the light, and less detail further from the light.</a:t>
            </a:r>
          </a:p>
        </p:txBody>
      </p:sp>
      <p:sp>
        <p:nvSpPr>
          <p:cNvPr id="245" name="Shape 24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5" name="Shape 255"/>
        <p:cNvGrpSpPr/>
        <p:nvPr/>
      </p:nvGrpSpPr>
      <p:grpSpPr>
        <a:xfrm>
          <a:off y="0" x="0"/>
          <a:ext cy="0" cx="0"/>
          <a:chOff y="0" x="0"/>
          <a:chExt cy="0" cx="0"/>
        </a:xfrm>
      </p:grpSpPr>
      <p:sp>
        <p:nvSpPr>
          <p:cNvPr id="256" name="Shape 25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57" name="Shape 25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3" name="Shape 263"/>
        <p:cNvGrpSpPr/>
        <p:nvPr/>
      </p:nvGrpSpPr>
      <p:grpSpPr>
        <a:xfrm>
          <a:off y="0" x="0"/>
          <a:ext cy="0" cx="0"/>
          <a:chOff y="0" x="0"/>
          <a:chExt cy="0" cx="0"/>
        </a:xfrm>
      </p:grpSpPr>
      <p:sp>
        <p:nvSpPr>
          <p:cNvPr id="264" name="Shape 26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65" name="Shape 265"/>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z="1200" lang="en-US">
                <a:solidFill>
                  <a:schemeClr val="dk1"/>
                </a:solidFill>
                <a:latin typeface="Calibri"/>
                <a:ea typeface="Calibri"/>
                <a:cs typeface="Calibri"/>
                <a:sym typeface="Calibri"/>
              </a:rPr>
              <a:t>Red square is represented by single texel in shadow map, and it’s not enough detail. </a:t>
            </a:r>
          </a:p>
          <a:p>
            <a:pPr algn="l" rtl="0" lvl="0" marR="0" indent="0" marL="0">
              <a:spcBef>
                <a:spcPts val="0"/>
              </a:spcBef>
              <a:buSzPct val="25000"/>
              <a:buNone/>
            </a:pPr>
            <a:r>
              <a:rPr sz="1200" lang="en-US">
                <a:solidFill>
                  <a:schemeClr val="dk1"/>
                </a:solidFill>
                <a:latin typeface="Calibri"/>
                <a:ea typeface="Calibri"/>
                <a:cs typeface="Calibri"/>
                <a:sym typeface="Calibri"/>
              </a:rPr>
              <a:t>Blue square is also a single texel in shadow map, but since it’s further from the camera there is enough detail.</a:t>
            </a:r>
          </a:p>
        </p:txBody>
      </p:sp>
      <p:sp>
        <p:nvSpPr>
          <p:cNvPr id="266" name="Shape 266"/>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0" name="Shape 270"/>
        <p:cNvGrpSpPr/>
        <p:nvPr/>
      </p:nvGrpSpPr>
      <p:grpSpPr>
        <a:xfrm>
          <a:off y="0" x="0"/>
          <a:ext cy="0" cx="0"/>
          <a:chOff y="0" x="0"/>
          <a:chExt cy="0" cx="0"/>
        </a:xfrm>
      </p:grpSpPr>
      <p:sp>
        <p:nvSpPr>
          <p:cNvPr id="271" name="Shape 27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72" name="Shape 27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6" name="Shape 276"/>
        <p:cNvGrpSpPr/>
        <p:nvPr/>
      </p:nvGrpSpPr>
      <p:grpSpPr>
        <a:xfrm>
          <a:off y="0" x="0"/>
          <a:ext cy="0" cx="0"/>
          <a:chOff y="0" x="0"/>
          <a:chExt cy="0" cx="0"/>
        </a:xfrm>
      </p:grpSpPr>
      <p:sp>
        <p:nvSpPr>
          <p:cNvPr id="277" name="Shape 27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78" name="Shape 27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4" name="Shape 284"/>
        <p:cNvGrpSpPr/>
        <p:nvPr/>
      </p:nvGrpSpPr>
      <p:grpSpPr>
        <a:xfrm>
          <a:off y="0" x="0"/>
          <a:ext cy="0" cx="0"/>
          <a:chOff y="0" x="0"/>
          <a:chExt cy="0" cx="0"/>
        </a:xfrm>
      </p:grpSpPr>
      <p:sp>
        <p:nvSpPr>
          <p:cNvPr id="285" name="Shape 28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86" name="Shape 28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2" name="Shape 292"/>
        <p:cNvGrpSpPr/>
        <p:nvPr/>
      </p:nvGrpSpPr>
      <p:grpSpPr>
        <a:xfrm>
          <a:off y="0" x="0"/>
          <a:ext cy="0" cx="0"/>
          <a:chOff y="0" x="0"/>
          <a:chExt cy="0" cx="0"/>
        </a:xfrm>
      </p:grpSpPr>
      <p:sp>
        <p:nvSpPr>
          <p:cNvPr id="293" name="Shape 29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294" name="Shape 29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0" name="Shape 300"/>
        <p:cNvGrpSpPr/>
        <p:nvPr/>
      </p:nvGrpSpPr>
      <p:grpSpPr>
        <a:xfrm>
          <a:off y="0" x="0"/>
          <a:ext cy="0" cx="0"/>
          <a:chOff y="0" x="0"/>
          <a:chExt cy="0" cx="0"/>
        </a:xfrm>
      </p:grpSpPr>
      <p:sp>
        <p:nvSpPr>
          <p:cNvPr id="301" name="Shape 3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02" name="Shape 30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9" name="Shape 309"/>
        <p:cNvGrpSpPr/>
        <p:nvPr/>
      </p:nvGrpSpPr>
      <p:grpSpPr>
        <a:xfrm>
          <a:off y="0" x="0"/>
          <a:ext cy="0" cx="0"/>
          <a:chOff y="0" x="0"/>
          <a:chExt cy="0" cx="0"/>
        </a:xfrm>
      </p:grpSpPr>
      <p:sp>
        <p:nvSpPr>
          <p:cNvPr id="310" name="Shape 31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11" name="Shape 31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20" name="Shape 3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14" name="Shape 11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7" name="Shape 327"/>
        <p:cNvGrpSpPr/>
        <p:nvPr/>
      </p:nvGrpSpPr>
      <p:grpSpPr>
        <a:xfrm>
          <a:off y="0" x="0"/>
          <a:ext cy="0" cx="0"/>
          <a:chOff y="0" x="0"/>
          <a:chExt cy="0" cx="0"/>
        </a:xfrm>
      </p:grpSpPr>
      <p:sp>
        <p:nvSpPr>
          <p:cNvPr id="328" name="Shape 3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29" name="Shape 3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6" name="Shape 336"/>
        <p:cNvGrpSpPr/>
        <p:nvPr/>
      </p:nvGrpSpPr>
      <p:grpSpPr>
        <a:xfrm>
          <a:off y="0" x="0"/>
          <a:ext cy="0" cx="0"/>
          <a:chOff y="0" x="0"/>
          <a:chExt cy="0" cx="0"/>
        </a:xfrm>
      </p:grpSpPr>
      <p:sp>
        <p:nvSpPr>
          <p:cNvPr id="337" name="Shape 3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38" name="Shape 33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4" name="Shape 344"/>
        <p:cNvGrpSpPr/>
        <p:nvPr/>
      </p:nvGrpSpPr>
      <p:grpSpPr>
        <a:xfrm>
          <a:off y="0" x="0"/>
          <a:ext cy="0" cx="0"/>
          <a:chOff y="0" x="0"/>
          <a:chExt cy="0" cx="0"/>
        </a:xfrm>
      </p:grpSpPr>
      <p:sp>
        <p:nvSpPr>
          <p:cNvPr id="345" name="Shape 3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46" name="Shape 34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0" name="Shape 350"/>
        <p:cNvGrpSpPr/>
        <p:nvPr/>
      </p:nvGrpSpPr>
      <p:grpSpPr>
        <a:xfrm>
          <a:off y="0" x="0"/>
          <a:ext cy="0" cx="0"/>
          <a:chOff y="0" x="0"/>
          <a:chExt cy="0" cx="0"/>
        </a:xfrm>
      </p:grpSpPr>
      <p:sp>
        <p:nvSpPr>
          <p:cNvPr id="351" name="Shape 35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52" name="Shape 35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64" name="Shape 36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8" name="Shape 368"/>
        <p:cNvGrpSpPr/>
        <p:nvPr/>
      </p:nvGrpSpPr>
      <p:grpSpPr>
        <a:xfrm>
          <a:off y="0" x="0"/>
          <a:ext cy="0" cx="0"/>
          <a:chOff y="0" x="0"/>
          <a:chExt cy="0" cx="0"/>
        </a:xfrm>
      </p:grpSpPr>
      <p:sp>
        <p:nvSpPr>
          <p:cNvPr id="369" name="Shape 36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70" name="Shape 3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8" name="Shape 378"/>
        <p:cNvGrpSpPr/>
        <p:nvPr/>
      </p:nvGrpSpPr>
      <p:grpSpPr>
        <a:xfrm>
          <a:off y="0" x="0"/>
          <a:ext cy="0" cx="0"/>
          <a:chOff y="0" x="0"/>
          <a:chExt cy="0" cx="0"/>
        </a:xfrm>
      </p:grpSpPr>
      <p:sp>
        <p:nvSpPr>
          <p:cNvPr id="379" name="Shape 3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80" name="Shape 38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6" name="Shape 386"/>
        <p:cNvGrpSpPr/>
        <p:nvPr/>
      </p:nvGrpSpPr>
      <p:grpSpPr>
        <a:xfrm>
          <a:off y="0" x="0"/>
          <a:ext cy="0" cx="0"/>
          <a:chOff y="0" x="0"/>
          <a:chExt cy="0" cx="0"/>
        </a:xfrm>
      </p:grpSpPr>
      <p:sp>
        <p:nvSpPr>
          <p:cNvPr id="387" name="Shape 3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88" name="Shape 38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7" name="Shape 397"/>
        <p:cNvGrpSpPr/>
        <p:nvPr/>
      </p:nvGrpSpPr>
      <p:grpSpPr>
        <a:xfrm>
          <a:off y="0" x="0"/>
          <a:ext cy="0" cx="0"/>
          <a:chOff y="0" x="0"/>
          <a:chExt cy="0" cx="0"/>
        </a:xfrm>
      </p:grpSpPr>
      <p:sp>
        <p:nvSpPr>
          <p:cNvPr id="398" name="Shape 39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99" name="Shape 39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6" name="Shape 406"/>
        <p:cNvGrpSpPr/>
        <p:nvPr/>
      </p:nvGrpSpPr>
      <p:grpSpPr>
        <a:xfrm>
          <a:off y="0" x="0"/>
          <a:ext cy="0" cx="0"/>
          <a:chOff y="0" x="0"/>
          <a:chExt cy="0" cx="0"/>
        </a:xfrm>
      </p:grpSpPr>
      <p:sp>
        <p:nvSpPr>
          <p:cNvPr id="407" name="Shape 40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08" name="Shape 40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8" name="Shape 118"/>
        <p:cNvGrpSpPr/>
        <p:nvPr/>
      </p:nvGrpSpPr>
      <p:grpSpPr>
        <a:xfrm>
          <a:off y="0" x="0"/>
          <a:ext cy="0" cx="0"/>
          <a:chOff y="0" x="0"/>
          <a:chExt cy="0" cx="0"/>
        </a:xfrm>
      </p:grpSpPr>
      <p:sp>
        <p:nvSpPr>
          <p:cNvPr id="119" name="Shape 11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US"/>
              <a:t>2 main techniques for real time rendering.</a:t>
            </a:r>
          </a:p>
          <a:p>
            <a:pPr rtl="0">
              <a:spcBef>
                <a:spcPts val="0"/>
              </a:spcBef>
              <a:buNone/>
            </a:pPr>
            <a:r>
              <a:rPr lang="en-US"/>
              <a:t>Shadow volumes represented by actual geometry</a:t>
            </a:r>
          </a:p>
          <a:p>
            <a:pPr>
              <a:spcBef>
                <a:spcPts val="0"/>
              </a:spcBef>
              <a:buNone/>
            </a:pPr>
            <a:r>
              <a:rPr lang="en-US"/>
              <a:t>Shadow maps don’t work in world space, but instead in image space, they use textures</a:t>
            </a:r>
          </a:p>
        </p:txBody>
      </p:sp>
      <p:sp>
        <p:nvSpPr>
          <p:cNvPr id="120" name="Shape 1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7" name="Shape 417"/>
        <p:cNvGrpSpPr/>
        <p:nvPr/>
      </p:nvGrpSpPr>
      <p:grpSpPr>
        <a:xfrm>
          <a:off y="0" x="0"/>
          <a:ext cy="0" cx="0"/>
          <a:chOff y="0" x="0"/>
          <a:chExt cy="0" cx="0"/>
        </a:xfrm>
      </p:grpSpPr>
      <p:sp>
        <p:nvSpPr>
          <p:cNvPr id="418" name="Shape 41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19" name="Shape 41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4" name="Shape 424"/>
        <p:cNvGrpSpPr/>
        <p:nvPr/>
      </p:nvGrpSpPr>
      <p:grpSpPr>
        <a:xfrm>
          <a:off y="0" x="0"/>
          <a:ext cy="0" cx="0"/>
          <a:chOff y="0" x="0"/>
          <a:chExt cy="0" cx="0"/>
        </a:xfrm>
      </p:grpSpPr>
      <p:sp>
        <p:nvSpPr>
          <p:cNvPr id="425" name="Shape 4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26" name="Shape 42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2" name="Shape 432"/>
        <p:cNvGrpSpPr/>
        <p:nvPr/>
      </p:nvGrpSpPr>
      <p:grpSpPr>
        <a:xfrm>
          <a:off y="0" x="0"/>
          <a:ext cy="0" cx="0"/>
          <a:chOff y="0" x="0"/>
          <a:chExt cy="0" cx="0"/>
        </a:xfrm>
      </p:grpSpPr>
      <p:sp>
        <p:nvSpPr>
          <p:cNvPr id="433" name="Shape 43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34" name="Shape 43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1" name="Shape 441"/>
        <p:cNvGrpSpPr/>
        <p:nvPr/>
      </p:nvGrpSpPr>
      <p:grpSpPr>
        <a:xfrm>
          <a:off y="0" x="0"/>
          <a:ext cy="0" cx="0"/>
          <a:chOff y="0" x="0"/>
          <a:chExt cy="0" cx="0"/>
        </a:xfrm>
      </p:grpSpPr>
      <p:sp>
        <p:nvSpPr>
          <p:cNvPr id="442" name="Shape 44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43" name="Shape 4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7" name="Shape 447"/>
        <p:cNvGrpSpPr/>
        <p:nvPr/>
      </p:nvGrpSpPr>
      <p:grpSpPr>
        <a:xfrm>
          <a:off y="0" x="0"/>
          <a:ext cy="0" cx="0"/>
          <a:chOff y="0" x="0"/>
          <a:chExt cy="0" cx="0"/>
        </a:xfrm>
      </p:grpSpPr>
      <p:sp>
        <p:nvSpPr>
          <p:cNvPr id="448" name="Shape 4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49" name="Shape 44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3" name="Shape 453"/>
        <p:cNvGrpSpPr/>
        <p:nvPr/>
      </p:nvGrpSpPr>
      <p:grpSpPr>
        <a:xfrm>
          <a:off y="0" x="0"/>
          <a:ext cy="0" cx="0"/>
          <a:chOff y="0" x="0"/>
          <a:chExt cy="0" cx="0"/>
        </a:xfrm>
      </p:grpSpPr>
      <p:sp>
        <p:nvSpPr>
          <p:cNvPr id="454" name="Shape 45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55" name="Shape 45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9" name="Shape 459"/>
        <p:cNvGrpSpPr/>
        <p:nvPr/>
      </p:nvGrpSpPr>
      <p:grpSpPr>
        <a:xfrm>
          <a:off y="0" x="0"/>
          <a:ext cy="0" cx="0"/>
          <a:chOff y="0" x="0"/>
          <a:chExt cy="0" cx="0"/>
        </a:xfrm>
      </p:grpSpPr>
      <p:sp>
        <p:nvSpPr>
          <p:cNvPr id="460" name="Shape 4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461" name="Shape 46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Now they aren’t used as much</a:t>
            </a:r>
          </a:p>
        </p:txBody>
      </p:sp>
      <p:sp>
        <p:nvSpPr>
          <p:cNvPr id="128" name="Shape 12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7" name="Shape 137"/>
        <p:cNvGrpSpPr/>
        <p:nvPr/>
      </p:nvGrpSpPr>
      <p:grpSpPr>
        <a:xfrm>
          <a:off y="0" x="0"/>
          <a:ext cy="0" cx="0"/>
          <a:chOff y="0" x="0"/>
          <a:chExt cy="0" cx="0"/>
        </a:xfrm>
      </p:grpSpPr>
      <p:sp>
        <p:nvSpPr>
          <p:cNvPr id="138" name="Shape 1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39" name="Shape 13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US"/>
              <a:t>Depth prepass, don’t render any shadow volumes that you don’t need to</a:t>
            </a:r>
          </a:p>
        </p:txBody>
      </p:sp>
      <p:sp>
        <p:nvSpPr>
          <p:cNvPr id="147" name="Shape 14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2" name="Shape 152"/>
        <p:cNvGrpSpPr/>
        <p:nvPr/>
      </p:nvGrpSpPr>
      <p:grpSpPr>
        <a:xfrm>
          <a:off y="0" x="0"/>
          <a:ext cy="0" cx="0"/>
          <a:chOff y="0" x="0"/>
          <a:chExt cy="0" cx="0"/>
        </a:xfrm>
      </p:grpSpPr>
      <p:sp>
        <p:nvSpPr>
          <p:cNvPr id="153" name="Shape 15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US"/>
              <a:t>Go back to previous slide to illustrate first bullet point</a:t>
            </a:r>
          </a:p>
          <a:p>
            <a:pPr rtl="0">
              <a:spcBef>
                <a:spcPts val="0"/>
              </a:spcBef>
              <a:buNone/>
            </a:pPr>
            <a:r>
              <a:rPr lang="en-US"/>
              <a:t>Z-fail: start shooting the ray from a point infinitely far away in the opposite direction. So the ray goes from infinity towards the camera along the view dir, rather than the camera to infinity along the view dir. </a:t>
            </a:r>
          </a:p>
          <a:p>
            <a:pPr>
              <a:spcBef>
                <a:spcPts val="0"/>
              </a:spcBef>
              <a:buNone/>
            </a:pPr>
            <a:r>
              <a:rPr lang="en-US"/>
              <a:t>Show demonstration or reverse technique on previous slide.</a:t>
            </a:r>
          </a:p>
        </p:txBody>
      </p:sp>
      <p:sp>
        <p:nvSpPr>
          <p:cNvPr id="154" name="Shape 15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0" name="Shape 160"/>
        <p:cNvGrpSpPr/>
        <p:nvPr/>
      </p:nvGrpSpPr>
      <p:grpSpPr>
        <a:xfrm>
          <a:off y="0" x="0"/>
          <a:ext cy="0" cx="0"/>
          <a:chOff y="0" x="0"/>
          <a:chExt cy="0" cx="0"/>
        </a:xfrm>
      </p:grpSpPr>
      <p:sp>
        <p:nvSpPr>
          <p:cNvPr id="161" name="Shape 1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162" name="Shape 16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gradFill>
          <a:gsLst>
            <a:gs pos="0">
              <a:srgbClr val="272727"/>
            </a:gs>
            <a:gs pos="30000">
              <a:srgbClr val="2F2F2F"/>
            </a:gs>
            <a:gs pos="100000">
              <a:srgbClr val="939393"/>
            </a:gs>
          </a:gsLst>
          <a:lin ang="13000000" scaled="0"/>
        </a:gradFill>
      </p:bgPr>
    </p:bg>
    <p:spTree>
      <p:nvGrpSpPr>
        <p:cNvPr id="16" name="Shape 16"/>
        <p:cNvGrpSpPr/>
        <p:nvPr/>
      </p:nvGrpSpPr>
      <p:grpSpPr>
        <a:xfrm>
          <a:off y="0" x="0"/>
          <a:ext cy="0" cx="0"/>
          <a:chOff y="0" x="0"/>
          <a:chExt cy="0" cx="0"/>
        </a:xfrm>
      </p:grpSpPr>
      <p:sp>
        <p:nvSpPr>
          <p:cNvPr id="17" name="Shape 17"/>
          <p:cNvSpPr/>
          <p:nvPr/>
        </p:nvSpPr>
        <p:spPr>
          <a:xfrm>
            <a:off y="4752126" x="0"/>
            <a:ext cy="2112961" cx="9144000"/>
          </a:xfrm>
          <a:custGeom>
            <a:pathLst>
              <a:path w="5760" extrusionOk="0" h="1331">
                <a:moveTo>
                  <a:pt y="1066" x="0"/>
                </a:moveTo>
                <a:lnTo>
                  <a:pt y="1331" x="0"/>
                </a:lnTo>
                <a:lnTo>
                  <a:pt y="1331" x="5760"/>
                </a:lnTo>
                <a:lnTo>
                  <a:pt y="0" x="5760"/>
                </a:lnTo>
                <a:cubicBezTo>
                  <a:pt y="1206" x="3220"/>
                  <a:pt y="1146" x="2250"/>
                  <a:pt y="1066" x="0"/>
                </a:cubicBezTo>
                <a:close/>
              </a:path>
            </a:pathLst>
          </a:custGeom>
          <a:solidFill>
            <a:srgbClr val="7B7B7B">
              <a:alpha val="44705"/>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18" name="Shape 18"/>
          <p:cNvSpPr/>
          <p:nvPr/>
        </p:nvSpPr>
        <p:spPr>
          <a:xfrm>
            <a:off y="0" x="6105525"/>
            <a:ext cy="6858000" cx="3038475"/>
          </a:xfrm>
          <a:custGeom>
            <a:pathLst>
              <a:path w="1914" extrusionOk="0" h="4329">
                <a:moveTo>
                  <a:pt y="9" x="1914"/>
                </a:moveTo>
                <a:lnTo>
                  <a:pt y="4329" x="1914"/>
                </a:lnTo>
                <a:lnTo>
                  <a:pt y="4327" x="204"/>
                </a:lnTo>
                <a:cubicBezTo>
                  <a:pt y="3574" x="1288"/>
                  <a:pt y="1590" x="1608"/>
                  <a:pt y="0" x="0"/>
                </a:cubicBezTo>
                <a:lnTo>
                  <a:pt y="9" x="1914"/>
                </a:lnTo>
                <a:close/>
              </a:path>
            </a:pathLst>
          </a:custGeom>
          <a:solidFill>
            <a:srgbClr val="595959">
              <a:alpha val="40000"/>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19" name="Shape 19"/>
          <p:cNvSpPr txBox="1"/>
          <p:nvPr>
            <p:ph type="ctrTitle"/>
          </p:nvPr>
        </p:nvSpPr>
        <p:spPr>
          <a:xfrm>
            <a:off y="3337560" x="429064"/>
            <a:ext cy="2301240" cx="6480048"/>
          </a:xfrm>
          <a:prstGeom prst="rect">
            <a:avLst/>
          </a:prstGeom>
          <a:noFill/>
          <a:ln>
            <a:noFill/>
          </a:ln>
        </p:spPr>
        <p:txBody>
          <a:bodyPr bIns="91425" rIns="91425" lIns="91425" tIns="91425" anchor="t" anchorCtr="0"/>
          <a:lstStyle>
            <a:lvl1pPr algn="r" rtl="0" marR="0" indent="0" marL="0">
              <a:spcBef>
                <a:spcPts val="0"/>
              </a:spcBef>
              <a:buClr>
                <a:srgbClr val="B7E5F4"/>
              </a:buClr>
              <a:buFont typeface="Source Sans Pro"/>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20" name="Shape 20"/>
          <p:cNvSpPr txBox="1"/>
          <p:nvPr>
            <p:ph idx="1" type="subTitle"/>
          </p:nvPr>
        </p:nvSpPr>
        <p:spPr>
          <a:xfrm>
            <a:off y="1544812" x="433050"/>
            <a:ext cy="1752600" cx="6480048"/>
          </a:xfrm>
          <a:prstGeom prst="rect">
            <a:avLst/>
          </a:prstGeom>
          <a:noFill/>
          <a:ln>
            <a:noFill/>
          </a:ln>
        </p:spPr>
        <p:txBody>
          <a:bodyPr bIns="91425" rIns="91425" lIns="91425" tIns="91425" anchor="b" anchorCtr="0"/>
          <a:lstStyle>
            <a:lvl1pPr algn="r" rtl="0" marR="0" indent="0" marL="0">
              <a:spcBef>
                <a:spcPts val="400"/>
              </a:spcBef>
              <a:buClr>
                <a:schemeClr val="accent1"/>
              </a:buClr>
              <a:buFont typeface="Noto Symbol"/>
              <a:buNone/>
              <a:defRPr/>
            </a:lvl1pPr>
            <a:lvl2pPr algn="ctr" rtl="0" marR="0" indent="0" marL="457200">
              <a:spcBef>
                <a:spcPts val="520"/>
              </a:spcBef>
              <a:buClr>
                <a:schemeClr val="accent1"/>
              </a:buClr>
              <a:buFont typeface="Noto Symbol"/>
              <a:buNone/>
              <a:defRPr/>
            </a:lvl2pPr>
            <a:lvl3pPr algn="ctr" rtl="0" marR="0" indent="0" marL="914400">
              <a:spcBef>
                <a:spcPts val="480"/>
              </a:spcBef>
              <a:buClr>
                <a:schemeClr val="accent2"/>
              </a:buClr>
              <a:buFont typeface="Arial"/>
              <a:buNone/>
              <a:defRPr/>
            </a:lvl3pPr>
            <a:lvl4pPr algn="ctr" rtl="0" marR="0" indent="0" marL="1371600">
              <a:spcBef>
                <a:spcPts val="400"/>
              </a:spcBef>
              <a:buClr>
                <a:schemeClr val="accent3"/>
              </a:buClr>
              <a:buFont typeface="Noto Symbol"/>
              <a:buNone/>
              <a:defRPr/>
            </a:lvl4pPr>
            <a:lvl5pPr algn="ctr" rtl="0" marR="0" indent="0" marL="1828800">
              <a:spcBef>
                <a:spcPts val="400"/>
              </a:spcBef>
              <a:buClr>
                <a:schemeClr val="accent4"/>
              </a:buClr>
              <a:buFont typeface="Arial"/>
              <a:buNone/>
              <a:defRPr/>
            </a:lvl5pPr>
            <a:lvl6pPr algn="ctr" rtl="0" marR="0" indent="0" marL="2286000">
              <a:spcBef>
                <a:spcPts val="400"/>
              </a:spcBef>
              <a:buClr>
                <a:schemeClr val="accent5"/>
              </a:buClr>
              <a:buFont typeface="Arial"/>
              <a:buNone/>
              <a:defRPr/>
            </a:lvl6pPr>
            <a:lvl7pPr algn="ctr" rtl="0" marR="0" indent="0" marL="2743200">
              <a:spcBef>
                <a:spcPts val="360"/>
              </a:spcBef>
              <a:buClr>
                <a:schemeClr val="accent6"/>
              </a:buClr>
              <a:buFont typeface="Arial"/>
              <a:buNone/>
              <a:defRPr/>
            </a:lvl7pPr>
            <a:lvl8pPr algn="ctr" rtl="0" marR="0" indent="0" marL="3200400">
              <a:spcBef>
                <a:spcPts val="320"/>
              </a:spcBef>
              <a:buClr>
                <a:schemeClr val="accent6"/>
              </a:buClr>
              <a:buFont typeface="Arial"/>
              <a:buNone/>
              <a:defRPr/>
            </a:lvl8pPr>
            <a:lvl9pPr algn="ctr" rtl="0" marR="0" indent="0" marL="3657600">
              <a:spcBef>
                <a:spcPts val="320"/>
              </a:spcBef>
              <a:buClr>
                <a:schemeClr val="accent6"/>
              </a:buClr>
              <a:buFont typeface="Arial"/>
              <a:buNone/>
              <a:defRPr/>
            </a:lvl9pPr>
          </a:lstStyle>
          <a:p/>
        </p:txBody>
      </p:sp>
      <p:sp>
        <p:nvSpPr>
          <p:cNvPr id="21" name="Shape 21"/>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2" name="Shape 22"/>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3" name="Shape 23"/>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7" name="Shape 77"/>
        <p:cNvGrpSpPr/>
        <p:nvPr/>
      </p:nvGrpSpPr>
      <p:grpSpPr>
        <a:xfrm>
          <a:off y="0" x="0"/>
          <a:ext cy="0" cx="0"/>
          <a:chOff y="0" x="0"/>
          <a:chExt cy="0" cx="0"/>
        </a:xfrm>
      </p:grpSpPr>
      <p:sp>
        <p:nvSpPr>
          <p:cNvPr id="78" name="Shape 78"/>
          <p:cNvSpPr txBox="1"/>
          <p:nvPr>
            <p:ph type="title"/>
          </p:nvPr>
        </p:nvSpPr>
        <p:spPr>
          <a:xfrm>
            <a:off y="274637" x="457200"/>
            <a:ext cy="1143000" cx="7467600"/>
          </a:xfrm>
          <a:prstGeom prst="rect">
            <a:avLst/>
          </a:prstGeom>
          <a:noFill/>
          <a:ln>
            <a:noFill/>
          </a:ln>
        </p:spPr>
        <p:txBody>
          <a:bodyPr bIns="91425" rIns="91425" lIns="91425" tIns="91425" anchor="ctr" anchorCtr="0"/>
          <a:lstStyle>
            <a:lvl1pPr algn="l" rtl="0">
              <a:spcBef>
                <a:spcPts val="0"/>
              </a:spcBef>
              <a:buClr>
                <a:schemeClr val="lt1"/>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 name="Shape 79"/>
          <p:cNvSpPr txBox="1"/>
          <p:nvPr>
            <p:ph idx="1" type="body"/>
          </p:nvPr>
        </p:nvSpPr>
        <p:spPr>
          <a:xfrm rot="5400000">
            <a:off y="129381" x="1928018"/>
            <a:ext cy="7467600" cx="4525963"/>
          </a:xfrm>
          <a:prstGeom prst="rect">
            <a:avLst/>
          </a:prstGeom>
          <a:noFill/>
          <a:ln>
            <a:noFill/>
          </a:ln>
        </p:spPr>
        <p:txBody>
          <a:bodyPr bIns="91425" rIns="91425" lIns="91425" tIns="91425" anchor="t" anchorCtr="0"/>
          <a:lstStyle>
            <a:lvl1pPr algn="l" rtl="0" indent="-242823" marL="420624">
              <a:spcBef>
                <a:spcPts val="600"/>
              </a:spcBef>
              <a:buClr>
                <a:schemeClr val="accent1"/>
              </a:buClr>
              <a:buFont typeface="Noto Symbol"/>
              <a:buChar char="⦿"/>
              <a:defRPr/>
            </a:lvl1pPr>
            <a:lvl2pPr algn="l" rtl="0" indent="-129286" marL="722376">
              <a:spcBef>
                <a:spcPts val="520"/>
              </a:spcBef>
              <a:buClr>
                <a:schemeClr val="accent1"/>
              </a:buClr>
              <a:buFont typeface="Noto Symbol"/>
              <a:buChar char="●"/>
              <a:defRPr/>
            </a:lvl2pPr>
            <a:lvl3pPr algn="l" rtl="0" indent="-127000" marL="1005839">
              <a:spcBef>
                <a:spcPts val="480"/>
              </a:spcBef>
              <a:buClr>
                <a:schemeClr val="accent2"/>
              </a:buClr>
              <a:buFont typeface="Arial"/>
              <a:buChar char="○"/>
              <a:defRPr/>
            </a:lvl3pPr>
            <a:lvl4pPr algn="l" rtl="0" indent="-124460" marL="1280160">
              <a:spcBef>
                <a:spcPts val="400"/>
              </a:spcBef>
              <a:buClr>
                <a:schemeClr val="accent3"/>
              </a:buClr>
              <a:buFont typeface="Noto Symbol"/>
              <a:buChar char="●"/>
              <a:defRPr/>
            </a:lvl4pPr>
            <a:lvl5pPr algn="l" rtl="0" indent="-68072" marL="1490472">
              <a:spcBef>
                <a:spcPts val="400"/>
              </a:spcBef>
              <a:buClr>
                <a:schemeClr val="accent4"/>
              </a:buClr>
              <a:buFont typeface="Arial"/>
              <a:buChar char="-"/>
              <a:defRPr/>
            </a:lvl5pPr>
            <a:lvl6pPr algn="l" rtl="0" indent="-62483" marL="1700784">
              <a:spcBef>
                <a:spcPts val="400"/>
              </a:spcBef>
              <a:buClr>
                <a:schemeClr val="accent5"/>
              </a:buClr>
              <a:buFont typeface="Arial"/>
              <a:buChar char="-"/>
              <a:defRPr/>
            </a:lvl6pPr>
            <a:lvl7pPr algn="l" rtl="0" indent="-78739" marL="1920240">
              <a:spcBef>
                <a:spcPts val="360"/>
              </a:spcBef>
              <a:buClr>
                <a:schemeClr val="accent6"/>
              </a:buClr>
              <a:buFont typeface="Arial"/>
              <a:buChar char="•"/>
              <a:defRPr/>
            </a:lvl7pPr>
            <a:lvl8pPr algn="l" rtl="0" indent="-82295" marL="2139696">
              <a:spcBef>
                <a:spcPts val="320"/>
              </a:spcBef>
              <a:buClr>
                <a:schemeClr val="accent6"/>
              </a:buClr>
              <a:buFont typeface="Arial"/>
              <a:buChar char="▪"/>
              <a:defRPr/>
            </a:lvl8pPr>
            <a:lvl9pPr algn="l" rtl="0" indent="-83820" marL="2331720">
              <a:spcBef>
                <a:spcPts val="320"/>
              </a:spcBef>
              <a:buClr>
                <a:schemeClr val="accent6"/>
              </a:buClr>
              <a:buFont typeface="Arial"/>
              <a:buChar char="•"/>
              <a:defRPr/>
            </a:lvl9pPr>
          </a:lstStyle>
          <a:p/>
        </p:txBody>
      </p:sp>
      <p:sp>
        <p:nvSpPr>
          <p:cNvPr id="80" name="Shape 80"/>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1" name="Shape 81"/>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2" name="Shape 82"/>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3" name="Shape 83"/>
        <p:cNvGrpSpPr/>
        <p:nvPr/>
      </p:nvGrpSpPr>
      <p:grpSpPr>
        <a:xfrm>
          <a:off y="0" x="0"/>
          <a:ext cy="0" cx="0"/>
          <a:chOff y="0" x="0"/>
          <a:chExt cy="0" cx="0"/>
        </a:xfrm>
      </p:grpSpPr>
      <p:sp>
        <p:nvSpPr>
          <p:cNvPr id="84" name="Shape 84"/>
          <p:cNvSpPr txBox="1"/>
          <p:nvPr>
            <p:ph type="title"/>
          </p:nvPr>
        </p:nvSpPr>
        <p:spPr>
          <a:xfrm rot="5400000">
            <a:off y="2171700" x="4732337"/>
            <a:ext cy="2057400" cx="5851525"/>
          </a:xfrm>
          <a:prstGeom prst="rect">
            <a:avLst/>
          </a:prstGeom>
          <a:noFill/>
          <a:ln>
            <a:noFill/>
          </a:ln>
        </p:spPr>
        <p:txBody>
          <a:bodyPr bIns="91425" rIns="91425" lIns="91425" tIns="91425" anchor="ctr" anchorCtr="0"/>
          <a:lstStyle>
            <a:lvl1pPr algn="l" rtl="0">
              <a:spcBef>
                <a:spcPts val="0"/>
              </a:spcBef>
              <a:buClr>
                <a:schemeClr val="lt1"/>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5" name="Shape 85"/>
          <p:cNvSpPr txBox="1"/>
          <p:nvPr>
            <p:ph idx="1" type="body"/>
          </p:nvPr>
        </p:nvSpPr>
        <p:spPr>
          <a:xfrm rot="5400000">
            <a:off y="190500" x="541337"/>
            <a:ext cy="6019799" cx="5851525"/>
          </a:xfrm>
          <a:prstGeom prst="rect">
            <a:avLst/>
          </a:prstGeom>
          <a:noFill/>
          <a:ln>
            <a:noFill/>
          </a:ln>
        </p:spPr>
        <p:txBody>
          <a:bodyPr bIns="91425" rIns="91425" lIns="91425" tIns="91425" anchor="t" anchorCtr="0"/>
          <a:lstStyle>
            <a:lvl1pPr algn="l" rtl="0" indent="-242823" marL="420624">
              <a:spcBef>
                <a:spcPts val="600"/>
              </a:spcBef>
              <a:buClr>
                <a:schemeClr val="accent1"/>
              </a:buClr>
              <a:buFont typeface="Noto Symbol"/>
              <a:buChar char="⦿"/>
              <a:defRPr/>
            </a:lvl1pPr>
            <a:lvl2pPr algn="l" rtl="0" indent="-129286" marL="722376">
              <a:spcBef>
                <a:spcPts val="520"/>
              </a:spcBef>
              <a:buClr>
                <a:schemeClr val="accent1"/>
              </a:buClr>
              <a:buFont typeface="Noto Symbol"/>
              <a:buChar char="●"/>
              <a:defRPr/>
            </a:lvl2pPr>
            <a:lvl3pPr algn="l" rtl="0" indent="-127000" marL="1005839">
              <a:spcBef>
                <a:spcPts val="480"/>
              </a:spcBef>
              <a:buClr>
                <a:schemeClr val="accent2"/>
              </a:buClr>
              <a:buFont typeface="Arial"/>
              <a:buChar char="○"/>
              <a:defRPr/>
            </a:lvl3pPr>
            <a:lvl4pPr algn="l" rtl="0" indent="-124460" marL="1280160">
              <a:spcBef>
                <a:spcPts val="400"/>
              </a:spcBef>
              <a:buClr>
                <a:schemeClr val="accent3"/>
              </a:buClr>
              <a:buFont typeface="Noto Symbol"/>
              <a:buChar char="●"/>
              <a:defRPr/>
            </a:lvl4pPr>
            <a:lvl5pPr algn="l" rtl="0" indent="-68072" marL="1490472">
              <a:spcBef>
                <a:spcPts val="400"/>
              </a:spcBef>
              <a:buClr>
                <a:schemeClr val="accent4"/>
              </a:buClr>
              <a:buFont typeface="Arial"/>
              <a:buChar char="-"/>
              <a:defRPr/>
            </a:lvl5pPr>
            <a:lvl6pPr algn="l" rtl="0" indent="-62483" marL="1700784">
              <a:spcBef>
                <a:spcPts val="400"/>
              </a:spcBef>
              <a:buClr>
                <a:schemeClr val="accent5"/>
              </a:buClr>
              <a:buFont typeface="Arial"/>
              <a:buChar char="-"/>
              <a:defRPr/>
            </a:lvl6pPr>
            <a:lvl7pPr algn="l" rtl="0" indent="-78739" marL="1920240">
              <a:spcBef>
                <a:spcPts val="360"/>
              </a:spcBef>
              <a:buClr>
                <a:schemeClr val="accent6"/>
              </a:buClr>
              <a:buFont typeface="Arial"/>
              <a:buChar char="•"/>
              <a:defRPr/>
            </a:lvl7pPr>
            <a:lvl8pPr algn="l" rtl="0" indent="-82295" marL="2139696">
              <a:spcBef>
                <a:spcPts val="320"/>
              </a:spcBef>
              <a:buClr>
                <a:schemeClr val="accent6"/>
              </a:buClr>
              <a:buFont typeface="Arial"/>
              <a:buChar char="▪"/>
              <a:defRPr/>
            </a:lvl8pPr>
            <a:lvl9pPr algn="l" rtl="0" indent="-83820" marL="2331720">
              <a:spcBef>
                <a:spcPts val="320"/>
              </a:spcBef>
              <a:buClr>
                <a:schemeClr val="accent6"/>
              </a:buClr>
              <a:buFont typeface="Arial"/>
              <a:buChar char="•"/>
              <a:defRPr/>
            </a:lvl9pPr>
          </a:lstStyle>
          <a:p/>
        </p:txBody>
      </p:sp>
      <p:sp>
        <p:nvSpPr>
          <p:cNvPr id="86" name="Shape 86"/>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7" name="Shape 87"/>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8" name="Shape 88"/>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y="0" x="0"/>
          <a:ext cy="0" cx="0"/>
          <a:chOff y="0" x="0"/>
          <a:chExt cy="0" cx="0"/>
        </a:xfrm>
      </p:grpSpPr>
      <p:sp>
        <p:nvSpPr>
          <p:cNvPr id="25" name="Shape 25"/>
          <p:cNvSpPr txBox="1"/>
          <p:nvPr>
            <p:ph type="title"/>
          </p:nvPr>
        </p:nvSpPr>
        <p:spPr>
          <a:xfrm>
            <a:off y="274637" x="457200"/>
            <a:ext cy="1143000" cx="7467600"/>
          </a:xfrm>
          <a:prstGeom prst="rect">
            <a:avLst/>
          </a:prstGeom>
          <a:noFill/>
          <a:ln>
            <a:noFill/>
          </a:ln>
        </p:spPr>
        <p:txBody>
          <a:bodyPr bIns="91425" rIns="91425" lIns="91425" t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 type="body"/>
          </p:nvPr>
        </p:nvSpPr>
        <p:spPr>
          <a:xfrm>
            <a:off y="1600200" x="457200"/>
            <a:ext cy="4525963" cx="7467600"/>
          </a:xfrm>
          <a:prstGeom prst="rect">
            <a:avLst/>
          </a:prstGeom>
          <a:noFill/>
          <a:ln>
            <a:noFill/>
          </a:ln>
        </p:spPr>
        <p:txBody>
          <a:bodyPr bIns="91425" rIns="91425" lIns="91425" tIns="91425" anchor="t" anchorCtr="0"/>
          <a:lstStyle>
            <a:lvl1pPr algn="l" rtl="0" indent="-242823" marL="420624">
              <a:spcBef>
                <a:spcPts val="600"/>
              </a:spcBef>
              <a:buClr>
                <a:schemeClr val="accent1"/>
              </a:buClr>
              <a:buFont typeface="Noto Symbol"/>
              <a:buChar char="⦿"/>
              <a:defRPr/>
            </a:lvl1pPr>
            <a:lvl2pPr algn="l" rtl="0" indent="-129286" marL="722376">
              <a:spcBef>
                <a:spcPts val="520"/>
              </a:spcBef>
              <a:buClr>
                <a:schemeClr val="accent1"/>
              </a:buClr>
              <a:buFont typeface="Noto Symbol"/>
              <a:buChar char="●"/>
              <a:defRPr/>
            </a:lvl2pPr>
            <a:lvl3pPr algn="l" rtl="0" indent="-127000" marL="1005839">
              <a:spcBef>
                <a:spcPts val="480"/>
              </a:spcBef>
              <a:buClr>
                <a:schemeClr val="accent2"/>
              </a:buClr>
              <a:buFont typeface="Arial"/>
              <a:buChar char="○"/>
              <a:defRPr/>
            </a:lvl3pPr>
            <a:lvl4pPr algn="l" rtl="0" indent="-124460" marL="1280160">
              <a:spcBef>
                <a:spcPts val="400"/>
              </a:spcBef>
              <a:buClr>
                <a:schemeClr val="accent3"/>
              </a:buClr>
              <a:buFont typeface="Noto Symbol"/>
              <a:buChar char="●"/>
              <a:defRPr/>
            </a:lvl4pPr>
            <a:lvl5pPr algn="l" rtl="0" indent="-68072" marL="1490472">
              <a:spcBef>
                <a:spcPts val="400"/>
              </a:spcBef>
              <a:buClr>
                <a:schemeClr val="accent4"/>
              </a:buClr>
              <a:buFont typeface="Arial"/>
              <a:buChar char="-"/>
              <a:defRPr/>
            </a:lvl5pPr>
            <a:lvl6pPr algn="l" rtl="0" indent="-62483" marL="1700784">
              <a:spcBef>
                <a:spcPts val="400"/>
              </a:spcBef>
              <a:buClr>
                <a:schemeClr val="accent5"/>
              </a:buClr>
              <a:buFont typeface="Arial"/>
              <a:buChar char="-"/>
              <a:defRPr/>
            </a:lvl6pPr>
            <a:lvl7pPr algn="l" rtl="0" indent="-78739" marL="1920240">
              <a:spcBef>
                <a:spcPts val="360"/>
              </a:spcBef>
              <a:buClr>
                <a:schemeClr val="accent6"/>
              </a:buClr>
              <a:buFont typeface="Arial"/>
              <a:buChar char="•"/>
              <a:defRPr/>
            </a:lvl7pPr>
            <a:lvl8pPr algn="l" rtl="0" indent="-82295" marL="2139696">
              <a:spcBef>
                <a:spcPts val="320"/>
              </a:spcBef>
              <a:buClr>
                <a:schemeClr val="accent6"/>
              </a:buClr>
              <a:buFont typeface="Arial"/>
              <a:buChar char="▪"/>
              <a:defRPr/>
            </a:lvl8pPr>
            <a:lvl9pPr algn="l" rtl="0" indent="-83820" marL="2331720">
              <a:spcBef>
                <a:spcPts val="320"/>
              </a:spcBef>
              <a:buClr>
                <a:schemeClr val="accent6"/>
              </a:buClr>
              <a:buFont typeface="Arial"/>
              <a:buChar char="•"/>
              <a:defRPr/>
            </a:lvl9pPr>
          </a:lstStyle>
          <a:p/>
        </p:txBody>
      </p:sp>
      <p:sp>
        <p:nvSpPr>
          <p:cNvPr id="27" name="Shape 27"/>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8" name="Shape 28"/>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9" name="Shape 29"/>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gradFill>
          <a:gsLst>
            <a:gs pos="0">
              <a:srgbClr val="272727"/>
            </a:gs>
            <a:gs pos="30000">
              <a:srgbClr val="2F2F2F"/>
            </a:gs>
            <a:gs pos="100000">
              <a:srgbClr val="939393"/>
            </a:gs>
          </a:gsLst>
          <a:lin ang="13000000" scaled="0"/>
        </a:gradFill>
      </p:bgPr>
    </p:bg>
    <p:spTree>
      <p:nvGrpSpPr>
        <p:cNvPr id="30" name="Shape 30"/>
        <p:cNvGrpSpPr/>
        <p:nvPr/>
      </p:nvGrpSpPr>
      <p:grpSpPr>
        <a:xfrm>
          <a:off y="0" x="0"/>
          <a:ext cy="0" cx="0"/>
          <a:chOff y="0" x="0"/>
          <a:chExt cy="0" cx="0"/>
        </a:xfrm>
      </p:grpSpPr>
      <p:sp>
        <p:nvSpPr>
          <p:cNvPr id="31" name="Shape 31"/>
          <p:cNvSpPr/>
          <p:nvPr/>
        </p:nvSpPr>
        <p:spPr>
          <a:xfrm>
            <a:off y="4752126" x="0"/>
            <a:ext cy="2112961" cx="9144000"/>
          </a:xfrm>
          <a:custGeom>
            <a:pathLst>
              <a:path w="5760" extrusionOk="0" h="1331">
                <a:moveTo>
                  <a:pt y="1066" x="0"/>
                </a:moveTo>
                <a:lnTo>
                  <a:pt y="1331" x="0"/>
                </a:lnTo>
                <a:lnTo>
                  <a:pt y="1331" x="5760"/>
                </a:lnTo>
                <a:lnTo>
                  <a:pt y="0" x="5760"/>
                </a:lnTo>
                <a:cubicBezTo>
                  <a:pt y="1206" x="3220"/>
                  <a:pt y="1146" x="2250"/>
                  <a:pt y="1066" x="0"/>
                </a:cubicBezTo>
                <a:close/>
              </a:path>
            </a:pathLst>
          </a:custGeom>
          <a:solidFill>
            <a:srgbClr val="7B7B7B">
              <a:alpha val="44705"/>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32" name="Shape 32"/>
          <p:cNvSpPr/>
          <p:nvPr/>
        </p:nvSpPr>
        <p:spPr>
          <a:xfrm>
            <a:off y="0" x="6105525"/>
            <a:ext cy="6858000" cx="3038475"/>
          </a:xfrm>
          <a:custGeom>
            <a:pathLst>
              <a:path w="1914" extrusionOk="0" h="4329">
                <a:moveTo>
                  <a:pt y="9" x="1914"/>
                </a:moveTo>
                <a:lnTo>
                  <a:pt y="4329" x="1914"/>
                </a:lnTo>
                <a:lnTo>
                  <a:pt y="4327" x="204"/>
                </a:lnTo>
                <a:cubicBezTo>
                  <a:pt y="3574" x="1288"/>
                  <a:pt y="1590" x="1608"/>
                  <a:pt y="0" x="0"/>
                </a:cubicBezTo>
                <a:lnTo>
                  <a:pt y="9" x="1914"/>
                </a:lnTo>
                <a:close/>
              </a:path>
            </a:pathLst>
          </a:custGeom>
          <a:solidFill>
            <a:srgbClr val="595959">
              <a:alpha val="40000"/>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33" name="Shape 33"/>
          <p:cNvSpPr txBox="1"/>
          <p:nvPr>
            <p:ph type="title"/>
          </p:nvPr>
        </p:nvSpPr>
        <p:spPr>
          <a:xfrm>
            <a:off y="3583837" x="685800"/>
            <a:ext cy="1826362" cx="6629400"/>
          </a:xfrm>
          <a:prstGeom prst="rect">
            <a:avLst/>
          </a:prstGeom>
          <a:noFill/>
          <a:ln>
            <a:noFill/>
          </a:ln>
        </p:spPr>
        <p:txBody>
          <a:bodyPr bIns="91425" rIns="91425" lIns="91425" tIns="91425" anchor="t" anchorCtr="0"/>
          <a:lstStyle>
            <a:lvl1pPr algn="l" rtl="0">
              <a:spcBef>
                <a:spcPts val="0"/>
              </a:spcBef>
              <a:buClr>
                <a:srgbClr val="B7E5F4"/>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4" name="Shape 34"/>
          <p:cNvSpPr txBox="1"/>
          <p:nvPr>
            <p:ph idx="1" type="body"/>
          </p:nvPr>
        </p:nvSpPr>
        <p:spPr>
          <a:xfrm>
            <a:off y="2485800" x="685800"/>
            <a:ext cy="1066687" cx="6629400"/>
          </a:xfrm>
          <a:prstGeom prst="rect">
            <a:avLst/>
          </a:prstGeom>
          <a:noFill/>
          <a:ln>
            <a:noFill/>
          </a:ln>
        </p:spPr>
        <p:txBody>
          <a:bodyPr bIns="91425" rIns="91425" lIns="91425" tIns="91425" anchor="b" anchorCtr="0"/>
          <a:lstStyle>
            <a:lvl1pPr algn="l" rtl="0" indent="0" marL="0">
              <a:spcBef>
                <a:spcPts val="0"/>
              </a:spcBef>
              <a:buClr>
                <a:schemeClr val="lt1"/>
              </a:buClr>
              <a:buFont typeface="Arial"/>
              <a:buNone/>
              <a:defRPr/>
            </a:lvl1pPr>
            <a:lvl2pPr rtl="0">
              <a:spcBef>
                <a:spcPts val="0"/>
              </a:spcBef>
              <a:buClr>
                <a:schemeClr val="lt1"/>
              </a:buClr>
              <a:buFont typeface="Arial"/>
              <a:buNone/>
              <a:defRPr/>
            </a:lvl2pPr>
            <a:lvl3pPr rtl="0">
              <a:spcBef>
                <a:spcPts val="0"/>
              </a:spcBef>
              <a:buClr>
                <a:schemeClr val="lt1"/>
              </a:buClr>
              <a:buFont typeface="Arial"/>
              <a:buNone/>
              <a:defRPr/>
            </a:lvl3pPr>
            <a:lvl4pPr rtl="0">
              <a:spcBef>
                <a:spcPts val="0"/>
              </a:spcBef>
              <a:buClr>
                <a:schemeClr val="lt1"/>
              </a:buClr>
              <a:buFont typeface="Arial"/>
              <a:buNone/>
              <a:defRPr/>
            </a:lvl4pPr>
            <a:lvl5pPr rtl="0">
              <a:spcBef>
                <a:spcPts val="0"/>
              </a:spcBef>
              <a:buClr>
                <a:schemeClr val="lt1"/>
              </a:buClr>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 name="Shape 35"/>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6" name="Shape 36"/>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7" name="Shape 37"/>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y="0" x="0"/>
          <a:ext cy="0" cx="0"/>
          <a:chOff y="0" x="0"/>
          <a:chExt cy="0" cx="0"/>
        </a:xfrm>
      </p:grpSpPr>
      <p:sp>
        <p:nvSpPr>
          <p:cNvPr id="39" name="Shape 39"/>
          <p:cNvSpPr txBox="1"/>
          <p:nvPr>
            <p:ph type="title"/>
          </p:nvPr>
        </p:nvSpPr>
        <p:spPr>
          <a:xfrm>
            <a:off y="274637" x="457200"/>
            <a:ext cy="1143000" cx="7467600"/>
          </a:xfrm>
          <a:prstGeom prst="rect">
            <a:avLst/>
          </a:prstGeom>
          <a:noFill/>
          <a:ln>
            <a:noFill/>
          </a:ln>
        </p:spPr>
        <p:txBody>
          <a:bodyPr bIns="91425" rIns="91425" lIns="91425" tIns="91425" anchor="ctr" anchorCtr="0"/>
          <a:lstStyle>
            <a:lvl1pPr algn="l" rtl="0">
              <a:spcBef>
                <a:spcPts val="0"/>
              </a:spcBef>
              <a:buClr>
                <a:schemeClr val="lt1"/>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1" type="body"/>
          </p:nvPr>
        </p:nvSpPr>
        <p:spPr>
          <a:xfrm>
            <a:off y="1600200" x="457200"/>
            <a:ext cy="4525963" cx="365760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2" type="body"/>
          </p:nvPr>
        </p:nvSpPr>
        <p:spPr>
          <a:xfrm>
            <a:off y="1600200" x="4267200"/>
            <a:ext cy="4525963" cx="365760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3" name="Shape 43"/>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4" name="Shape 44"/>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5" name="Shape 45"/>
        <p:cNvGrpSpPr/>
        <p:nvPr/>
      </p:nvGrpSpPr>
      <p:grpSpPr>
        <a:xfrm>
          <a:off y="0" x="0"/>
          <a:ext cy="0" cx="0"/>
          <a:chOff y="0" x="0"/>
          <a:chExt cy="0" cx="0"/>
        </a:xfrm>
      </p:grpSpPr>
      <p:sp>
        <p:nvSpPr>
          <p:cNvPr id="46" name="Shape 46"/>
          <p:cNvSpPr txBox="1"/>
          <p:nvPr>
            <p:ph type="title"/>
          </p:nvPr>
        </p:nvSpPr>
        <p:spPr>
          <a:xfrm>
            <a:off y="273050" x="457200"/>
            <a:ext cy="1143000" cx="8229600"/>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y="5486400" x="457200"/>
            <a:ext cy="838199" cx="4040187"/>
          </a:xfrm>
          <a:prstGeom prst="rect">
            <a:avLst/>
          </a:prstGeom>
          <a:noFill/>
          <a:ln>
            <a:noFill/>
          </a:ln>
        </p:spPr>
        <p:txBody>
          <a:bodyPr bIns="91425" rIns="91425" lIns="91425" tIns="91425" anchor="t" anchorCtr="0"/>
          <a:lstStyle>
            <a:lvl1pPr rtl="0" indent="0" marL="0">
              <a:spcBef>
                <a:spcPts val="0"/>
              </a:spcBef>
              <a:buClr>
                <a:schemeClr val="accent1"/>
              </a:buClr>
              <a:buFont typeface="Arial"/>
              <a:buNone/>
              <a:defRPr/>
            </a:lvl1pPr>
            <a:lvl2pPr rtl="0">
              <a:spcBef>
                <a:spcPts val="0"/>
              </a:spcBef>
              <a:buFont typeface="Arial"/>
              <a:buNone/>
              <a:defRPr/>
            </a:lvl2pPr>
            <a:lvl3pPr rtl="0">
              <a:spcBef>
                <a:spcPts val="0"/>
              </a:spcBef>
              <a:buFont typeface="Arial"/>
              <a:buNone/>
              <a:defRPr/>
            </a:lvl3pPr>
            <a:lvl4pPr rtl="0">
              <a:spcBef>
                <a:spcPts val="0"/>
              </a:spcBef>
              <a:buFont typeface="Arial"/>
              <a:buNone/>
              <a:defRPr/>
            </a:lvl4pPr>
            <a:lvl5pPr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2" type="body"/>
          </p:nvPr>
        </p:nvSpPr>
        <p:spPr>
          <a:xfrm>
            <a:off y="5486400" x="4645025"/>
            <a:ext cy="838199" cx="4041774"/>
          </a:xfrm>
          <a:prstGeom prst="rect">
            <a:avLst/>
          </a:prstGeom>
          <a:noFill/>
          <a:ln>
            <a:noFill/>
          </a:ln>
        </p:spPr>
        <p:txBody>
          <a:bodyPr bIns="91425" rIns="91425" lIns="91425" tIns="91425" anchor="t" anchorCtr="0"/>
          <a:lstStyle>
            <a:lvl1pPr rtl="0" indent="0" marL="0">
              <a:spcBef>
                <a:spcPts val="0"/>
              </a:spcBef>
              <a:buClr>
                <a:schemeClr val="accent1"/>
              </a:buClr>
              <a:buFont typeface="Arial"/>
              <a:buNone/>
              <a:defRPr/>
            </a:lvl1pPr>
            <a:lvl2pPr rtl="0">
              <a:spcBef>
                <a:spcPts val="0"/>
              </a:spcBef>
              <a:buFont typeface="Arial"/>
              <a:buNone/>
              <a:defRPr/>
            </a:lvl2pPr>
            <a:lvl3pPr rtl="0">
              <a:spcBef>
                <a:spcPts val="0"/>
              </a:spcBef>
              <a:buFont typeface="Arial"/>
              <a:buNone/>
              <a:defRPr/>
            </a:lvl3pPr>
            <a:lvl4pPr rtl="0">
              <a:spcBef>
                <a:spcPts val="0"/>
              </a:spcBef>
              <a:buFont typeface="Arial"/>
              <a:buNone/>
              <a:defRPr/>
            </a:lvl4pPr>
            <a:lvl5pPr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3" type="body"/>
          </p:nvPr>
        </p:nvSpPr>
        <p:spPr>
          <a:xfrm>
            <a:off y="1516912" x="457200"/>
            <a:ext cy="3941762" cx="4040187"/>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 name="Shape 50"/>
          <p:cNvSpPr txBox="1"/>
          <p:nvPr>
            <p:ph idx="4" type="body"/>
          </p:nvPr>
        </p:nvSpPr>
        <p:spPr>
          <a:xfrm>
            <a:off y="1516912" x="4645025"/>
            <a:ext cy="3941762" cx="4041774"/>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 name="Shape 51"/>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2" name="Shape 52"/>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3" name="Shape 53"/>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y="0" x="0"/>
          <a:ext cy="0" cx="0"/>
          <a:chOff y="0" x="0"/>
          <a:chExt cy="0" cx="0"/>
        </a:xfrm>
      </p:grpSpPr>
      <p:sp>
        <p:nvSpPr>
          <p:cNvPr id="55" name="Shape 55"/>
          <p:cNvSpPr txBox="1"/>
          <p:nvPr>
            <p:ph type="title"/>
          </p:nvPr>
        </p:nvSpPr>
        <p:spPr>
          <a:xfrm>
            <a:off y="274319" x="457200"/>
            <a:ext cy="1143000" cx="7470648"/>
          </a:xfrm>
          <a:prstGeom prst="rect">
            <a:avLst/>
          </a:prstGeom>
          <a:noFill/>
          <a:ln>
            <a:noFill/>
          </a:ln>
        </p:spPr>
        <p:txBody>
          <a:bodyPr bIns="91425" rIns="91425" lIns="91425" t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 name="Shape 56"/>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7" name="Shape 57"/>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8" name="Shape 58"/>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9" name="Shape 59"/>
        <p:cNvGrpSpPr/>
        <p:nvPr/>
      </p:nvGrpSpPr>
      <p:grpSpPr>
        <a:xfrm>
          <a:off y="0" x="0"/>
          <a:ext cy="0" cx="0"/>
          <a:chOff y="0" x="0"/>
          <a:chExt cy="0" cx="0"/>
        </a:xfrm>
      </p:grpSpPr>
      <p:sp>
        <p:nvSpPr>
          <p:cNvPr id="60" name="Shape 60"/>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1" name="Shape 61"/>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2" name="Shape 62"/>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3" name="Shape 63"/>
        <p:cNvGrpSpPr/>
        <p:nvPr/>
      </p:nvGrpSpPr>
      <p:grpSpPr>
        <a:xfrm>
          <a:off y="0" x="0"/>
          <a:ext cy="0" cx="0"/>
          <a:chOff y="0" x="0"/>
          <a:chExt cy="0" cx="0"/>
        </a:xfrm>
      </p:grpSpPr>
      <p:sp>
        <p:nvSpPr>
          <p:cNvPr id="64" name="Shape 64"/>
          <p:cNvSpPr txBox="1"/>
          <p:nvPr>
            <p:ph type="title"/>
          </p:nvPr>
        </p:nvSpPr>
        <p:spPr>
          <a:xfrm>
            <a:off y="1185528" x="457200"/>
            <a:ext cy="730250" cx="3200399"/>
          </a:xfrm>
          <a:prstGeom prst="rect">
            <a:avLst/>
          </a:prstGeom>
          <a:noFill/>
          <a:ln>
            <a:noFill/>
          </a:ln>
        </p:spPr>
        <p:txBody>
          <a:bodyPr bIns="91425" rIns="91425" lIns="91425" tIns="91425" anchor="t" anchorCtr="0"/>
          <a:lstStyle>
            <a:lvl1pPr algn="l" rtl="0">
              <a:spcBef>
                <a:spcPts val="0"/>
              </a:spcBef>
              <a:buClr>
                <a:schemeClr val="accent1"/>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 name="Shape 65"/>
          <p:cNvSpPr txBox="1"/>
          <p:nvPr>
            <p:ph idx="1" type="body"/>
          </p:nvPr>
        </p:nvSpPr>
        <p:spPr>
          <a:xfrm>
            <a:off y="214423" x="457200"/>
            <a:ext cy="914400" cx="2743199"/>
          </a:xfrm>
          <a:prstGeom prst="rect">
            <a:avLst/>
          </a:prstGeom>
          <a:noFill/>
          <a:ln>
            <a:noFill/>
          </a:ln>
        </p:spPr>
        <p:txBody>
          <a:bodyPr bIns="91425" rIns="91425" lIns="91425" tIns="91425" anchor="b" anchorCtr="0"/>
          <a:lstStyle>
            <a:lvl1pPr algn="l" rtl="0" indent="0" marL="0">
              <a:spcBef>
                <a:spcPts val="0"/>
              </a:spcBef>
              <a:buFont typeface="Arial"/>
              <a:buNone/>
              <a:defRPr/>
            </a:lvl1pPr>
            <a:lvl2pPr rtl="0">
              <a:spcBef>
                <a:spcPts val="0"/>
              </a:spcBef>
              <a:buFont typeface="Arial"/>
              <a:buNone/>
              <a:defRPr/>
            </a:lvl2pPr>
            <a:lvl3pPr rtl="0">
              <a:spcBef>
                <a:spcPts val="0"/>
              </a:spcBef>
              <a:buFont typeface="Arial"/>
              <a:buNone/>
              <a:defRPr/>
            </a:lvl3pPr>
            <a:lvl4pPr rtl="0">
              <a:spcBef>
                <a:spcPts val="0"/>
              </a:spcBef>
              <a:buFont typeface="Arial"/>
              <a:buNone/>
              <a:defRPr/>
            </a:lvl4pPr>
            <a:lvl5pPr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txBox="1"/>
          <p:nvPr>
            <p:ph idx="2" type="body"/>
          </p:nvPr>
        </p:nvSpPr>
        <p:spPr>
          <a:xfrm>
            <a:off y="1981200" x="457200"/>
            <a:ext cy="3809999" cx="708660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8" name="Shape 68"/>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9" name="Shape 69"/>
          <p:cNvSpPr txBox="1"/>
          <p:nvPr>
            <p:ph idx="12" type="sldNum"/>
          </p:nvPr>
        </p:nvSpPr>
        <p:spPr>
          <a:xfrm>
            <a:off y="6422064" x="8156447"/>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0" name="Shape 70"/>
        <p:cNvGrpSpPr/>
        <p:nvPr/>
      </p:nvGrpSpPr>
      <p:grpSpPr>
        <a:xfrm>
          <a:off y="0" x="0"/>
          <a:ext cy="0" cx="0"/>
          <a:chOff y="0" x="0"/>
          <a:chExt cy="0" cx="0"/>
        </a:xfrm>
      </p:grpSpPr>
      <p:sp>
        <p:nvSpPr>
          <p:cNvPr id="71" name="Shape 71"/>
          <p:cNvSpPr txBox="1"/>
          <p:nvPr>
            <p:ph type="title"/>
          </p:nvPr>
        </p:nvSpPr>
        <p:spPr>
          <a:xfrm>
            <a:off y="1705708" x="5556732"/>
            <a:ext cy="1253807" cx="3053868"/>
          </a:xfrm>
          <a:prstGeom prst="rect">
            <a:avLst/>
          </a:prstGeom>
          <a:noFill/>
          <a:ln>
            <a:noFill/>
          </a:ln>
        </p:spPr>
        <p:txBody>
          <a:bodyPr bIns="91425" rIns="91425" lIns="91425" tIns="91425" anchor="b" anchorCtr="0"/>
          <a:lstStyle>
            <a:lvl1pPr algn="l" rtl="0">
              <a:spcBef>
                <a:spcPts val="0"/>
              </a:spcBef>
              <a:buClr>
                <a:schemeClr val="accent1"/>
              </a:buClr>
              <a:buFont typeface="Sour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 name="Shape 72"/>
          <p:cNvSpPr/>
          <p:nvPr>
            <p:ph idx="2" type="pic"/>
          </p:nvPr>
        </p:nvSpPr>
        <p:spPr>
          <a:xfrm>
            <a:off y="1019907" x="1065628"/>
            <a:ext cy="4114800" cx="4114800"/>
          </a:xfrm>
          <a:prstGeom prst="ellipse">
            <a:avLst/>
          </a:prstGeom>
          <a:solidFill>
            <a:srgbClr val="2B2B2B"/>
          </a:solidFill>
          <a:ln w="50800" cap="flat">
            <a:solidFill>
              <a:schemeClr val="dk2"/>
            </a:solidFill>
            <a:prstDash val="solid"/>
            <a:miter/>
            <a:headEnd w="med" len="med" type="none"/>
            <a:tailEnd w="med" len="med" type="none"/>
          </a:ln>
        </p:spPr>
        <p:txBody>
          <a:bodyPr bIns="91425" rIns="91425" lIns="91425" tIns="91425" anchor="b" anchorCtr="0"/>
          <a:lstStyle>
            <a:lvl1pPr algn="l" rtl="0" marR="0" indent="0" marL="0">
              <a:spcBef>
                <a:spcPts val="0"/>
              </a:spcBef>
              <a:buClr>
                <a:srgbClr val="9B9A98"/>
              </a:buClr>
              <a:buFont typeface="Arial"/>
              <a:buNone/>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3" name="Shape 73"/>
          <p:cNvSpPr txBox="1"/>
          <p:nvPr>
            <p:ph idx="1" type="body"/>
          </p:nvPr>
        </p:nvSpPr>
        <p:spPr>
          <a:xfrm>
            <a:off y="2998765" x="5556733"/>
            <a:ext cy="2663482" cx="3053865"/>
          </a:xfrm>
          <a:prstGeom prst="rect">
            <a:avLst/>
          </a:prstGeom>
          <a:noFill/>
          <a:ln>
            <a:noFill/>
          </a:ln>
        </p:spPr>
        <p:txBody>
          <a:bodyPr bIns="91425" rIns="91425" lIns="91425" tIns="91425" anchor="t" anchorCtr="0"/>
          <a:lstStyle>
            <a:lvl1pPr rtl="0" indent="0" marL="0">
              <a:spcBef>
                <a:spcPts val="0"/>
              </a:spcBef>
              <a:buFont typeface="Arial"/>
              <a:buNone/>
              <a:defRPr/>
            </a:lvl1pPr>
            <a:lvl2pPr rtl="0">
              <a:spcBef>
                <a:spcPts val="0"/>
              </a:spcBef>
              <a:buFont typeface="Arial"/>
              <a:buNone/>
              <a:defRPr/>
            </a:lvl2pPr>
            <a:lvl3pPr rtl="0">
              <a:spcBef>
                <a:spcPts val="0"/>
              </a:spcBef>
              <a:buFont typeface="Arial"/>
              <a:buNone/>
              <a:defRPr/>
            </a:lvl3pPr>
            <a:lvl4pPr rtl="0">
              <a:spcBef>
                <a:spcPts val="0"/>
              </a:spcBef>
              <a:buFont typeface="Arial"/>
              <a:buNone/>
              <a:defRPr/>
            </a:lvl4pPr>
            <a:lvl5pPr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 name="Shape 74"/>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5" name="Shape 75"/>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6" name="Shape 76"/>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2.xml" Type="http://schemas.openxmlformats.org/officeDocument/2006/relationships/theme" Id="rId12"/><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10.xml" Type="http://schemas.openxmlformats.org/officeDocument/2006/relationships/slideLayout" Id="rId10"/><Relationship Target="../slideLayouts/slideLayout4.xml" Type="http://schemas.openxmlformats.org/officeDocument/2006/relationships/slideLayout" Id="rId4"/><Relationship Target="../slideLayouts/slideLayout11.xml" Type="http://schemas.openxmlformats.org/officeDocument/2006/relationships/slideLayout" Id="rId11"/><Relationship Target="../slideLayouts/slideLayout3.xml" Type="http://schemas.openxmlformats.org/officeDocument/2006/relationships/slideLayout" Id="rId3"/><Relationship Target="../slideLayouts/slideLayout9.xml" Type="http://schemas.openxmlformats.org/officeDocument/2006/relationships/slideLayout" Id="rId9"/><Relationship Target="../slideLayouts/slideLayout6.xml" Type="http://schemas.openxmlformats.org/officeDocument/2006/relationships/slideLayout" Id="rId6"/><Relationship Target="../slideLayouts/slideLayout5.xml" Type="http://schemas.openxmlformats.org/officeDocument/2006/relationships/slideLayout" Id="rId5"/><Relationship Target="../slideLayouts/slideLayout8.xml" Type="http://schemas.openxmlformats.org/officeDocument/2006/relationships/slideLayout"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 name="Shape 8"/>
        <p:cNvGrpSpPr/>
        <p:nvPr/>
      </p:nvGrpSpPr>
      <p:grpSpPr>
        <a:xfrm>
          <a:off y="0" x="0"/>
          <a:ext cy="0" cx="0"/>
          <a:chOff y="0" x="0"/>
          <a:chExt cy="0" cx="0"/>
        </a:xfrm>
      </p:grpSpPr>
      <p:sp>
        <p:nvSpPr>
          <p:cNvPr id="9" name="Shape 9"/>
          <p:cNvSpPr/>
          <p:nvPr/>
        </p:nvSpPr>
        <p:spPr>
          <a:xfrm>
            <a:off y="4752126" x="0"/>
            <a:ext cy="2112961" cx="9144000"/>
          </a:xfrm>
          <a:custGeom>
            <a:pathLst>
              <a:path w="5760" extrusionOk="0" h="1331">
                <a:moveTo>
                  <a:pt y="1066" x="0"/>
                </a:moveTo>
                <a:lnTo>
                  <a:pt y="1331" x="0"/>
                </a:lnTo>
                <a:lnTo>
                  <a:pt y="1331" x="5760"/>
                </a:lnTo>
                <a:lnTo>
                  <a:pt y="0" x="5760"/>
                </a:lnTo>
                <a:cubicBezTo>
                  <a:pt y="1206" x="3220"/>
                  <a:pt y="1146" x="2250"/>
                  <a:pt y="1066" x="0"/>
                </a:cubicBezTo>
                <a:close/>
              </a:path>
            </a:pathLst>
          </a:custGeom>
          <a:solidFill>
            <a:srgbClr val="7B7B7B">
              <a:alpha val="44705"/>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10" name="Shape 10"/>
          <p:cNvSpPr/>
          <p:nvPr/>
        </p:nvSpPr>
        <p:spPr>
          <a:xfrm>
            <a:off y="0" x="7315200"/>
            <a:ext cy="6858000" cx="1828800"/>
          </a:xfrm>
          <a:custGeom>
            <a:pathLst>
              <a:path w="1914" extrusionOk="0" h="4329">
                <a:moveTo>
                  <a:pt y="9" x="1914"/>
                </a:moveTo>
                <a:lnTo>
                  <a:pt y="4329" x="1914"/>
                </a:lnTo>
                <a:lnTo>
                  <a:pt y="4327" x="204"/>
                </a:lnTo>
                <a:cubicBezTo>
                  <a:pt y="3574" x="1288"/>
                  <a:pt y="1734" x="2082"/>
                  <a:pt y="0" x="0"/>
                </a:cubicBezTo>
                <a:lnTo>
                  <a:pt y="9" x="1914"/>
                </a:lnTo>
                <a:close/>
              </a:path>
            </a:pathLst>
          </a:custGeom>
          <a:solidFill>
            <a:srgbClr val="595959">
              <a:alpha val="40000"/>
            </a:srgbClr>
          </a:solid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lt1"/>
              </a:solidFill>
              <a:latin typeface="Arial"/>
              <a:ea typeface="Arial"/>
              <a:cs typeface="Arial"/>
              <a:sym typeface="Arial"/>
            </a:endParaRPr>
          </a:p>
        </p:txBody>
      </p:sp>
      <p:sp>
        <p:nvSpPr>
          <p:cNvPr id="11" name="Shape 11"/>
          <p:cNvSpPr txBox="1"/>
          <p:nvPr>
            <p:ph type="title"/>
          </p:nvPr>
        </p:nvSpPr>
        <p:spPr>
          <a:xfrm>
            <a:off y="274637" x="457200"/>
            <a:ext cy="1143000" cx="7467600"/>
          </a:xfrm>
          <a:prstGeom prst="rect">
            <a:avLst/>
          </a:prstGeom>
          <a:noFill/>
          <a:ln>
            <a:noFill/>
          </a:ln>
        </p:spPr>
        <p:txBody>
          <a:bodyPr bIns="91425" rIns="91425" lIns="91425" tIns="91425" anchor="ctr" anchorCtr="0"/>
          <a:lstStyle>
            <a:lvl1pPr algn="l" rtl="0" marR="0" indent="0" marL="0">
              <a:spcBef>
                <a:spcPts val="0"/>
              </a:spcBef>
              <a:buClr>
                <a:schemeClr val="lt1"/>
              </a:buClr>
              <a:buFont typeface="Source Sans Pro"/>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2" name="Shape 12"/>
          <p:cNvSpPr txBox="1"/>
          <p:nvPr>
            <p:ph idx="1" type="body"/>
          </p:nvPr>
        </p:nvSpPr>
        <p:spPr>
          <a:xfrm>
            <a:off y="1600200" x="457200"/>
            <a:ext cy="4525963" cx="7467600"/>
          </a:xfrm>
          <a:prstGeom prst="rect">
            <a:avLst/>
          </a:prstGeom>
          <a:noFill/>
          <a:ln>
            <a:noFill/>
          </a:ln>
        </p:spPr>
        <p:txBody>
          <a:bodyPr bIns="91425" rIns="91425" lIns="91425" tIns="91425" anchor="t" anchorCtr="0"/>
          <a:lstStyle>
            <a:lvl1pPr algn="l" rtl="0" marR="0" indent="-242823" marL="420624">
              <a:spcBef>
                <a:spcPts val="600"/>
              </a:spcBef>
              <a:buClr>
                <a:schemeClr val="accent1"/>
              </a:buClr>
              <a:buFont typeface="Noto Symbol"/>
              <a:buChar char="⦿"/>
              <a:defRPr/>
            </a:lvl1pPr>
            <a:lvl2pPr algn="l" rtl="0" marR="0" indent="-129286" marL="722376">
              <a:spcBef>
                <a:spcPts val="520"/>
              </a:spcBef>
              <a:buClr>
                <a:schemeClr val="accent1"/>
              </a:buClr>
              <a:buFont typeface="Noto Symbol"/>
              <a:buChar char="●"/>
              <a:defRPr/>
            </a:lvl2pPr>
            <a:lvl3pPr algn="l" rtl="0" marR="0" indent="-127000" marL="1005839">
              <a:spcBef>
                <a:spcPts val="480"/>
              </a:spcBef>
              <a:buClr>
                <a:schemeClr val="accent2"/>
              </a:buClr>
              <a:buFont typeface="Arial"/>
              <a:buChar char="○"/>
              <a:defRPr/>
            </a:lvl3pPr>
            <a:lvl4pPr algn="l" rtl="0" marR="0" indent="-124460" marL="1280160">
              <a:spcBef>
                <a:spcPts val="400"/>
              </a:spcBef>
              <a:buClr>
                <a:schemeClr val="accent3"/>
              </a:buClr>
              <a:buFont typeface="Noto Symbol"/>
              <a:buChar char="●"/>
              <a:defRPr/>
            </a:lvl4pPr>
            <a:lvl5pPr algn="l" rtl="0" marR="0" indent="-68072" marL="1490472">
              <a:spcBef>
                <a:spcPts val="400"/>
              </a:spcBef>
              <a:buClr>
                <a:schemeClr val="accent4"/>
              </a:buClr>
              <a:buFont typeface="Arial"/>
              <a:buChar char="-"/>
              <a:defRPr/>
            </a:lvl5pPr>
            <a:lvl6pPr algn="l" rtl="0" marR="0" indent="-62483" marL="1700784">
              <a:spcBef>
                <a:spcPts val="400"/>
              </a:spcBef>
              <a:buClr>
                <a:schemeClr val="accent5"/>
              </a:buClr>
              <a:buFont typeface="Arial"/>
              <a:buChar char="-"/>
              <a:defRPr/>
            </a:lvl6pPr>
            <a:lvl7pPr algn="l" rtl="0" marR="0" indent="-78739" marL="1920240">
              <a:spcBef>
                <a:spcPts val="360"/>
              </a:spcBef>
              <a:buClr>
                <a:schemeClr val="accent6"/>
              </a:buClr>
              <a:buFont typeface="Arial"/>
              <a:buChar char="•"/>
              <a:defRPr/>
            </a:lvl7pPr>
            <a:lvl8pPr algn="l" rtl="0" marR="0" indent="-82295" marL="2139696">
              <a:spcBef>
                <a:spcPts val="320"/>
              </a:spcBef>
              <a:buClr>
                <a:schemeClr val="accent6"/>
              </a:buClr>
              <a:buFont typeface="Arial"/>
              <a:buChar char="▪"/>
              <a:defRPr/>
            </a:lvl8pPr>
            <a:lvl9pPr algn="l" rtl="0" marR="0" indent="-83820" marL="2331720">
              <a:spcBef>
                <a:spcPts val="320"/>
              </a:spcBef>
              <a:buClr>
                <a:schemeClr val="accent6"/>
              </a:buClr>
              <a:buFont typeface="Arial"/>
              <a:buChar char="•"/>
              <a:defRPr/>
            </a:lvl9pPr>
          </a:lstStyle>
          <a:p/>
        </p:txBody>
      </p:sp>
      <p:sp>
        <p:nvSpPr>
          <p:cNvPr id="13" name="Shape 13"/>
          <p:cNvSpPr txBox="1"/>
          <p:nvPr>
            <p:ph idx="10" type="dt"/>
          </p:nvPr>
        </p:nvSpPr>
        <p:spPr>
          <a:xfrm>
            <a:off y="6422064" x="457200"/>
            <a:ext cy="365125" cx="21335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4" name="Shape 14"/>
          <p:cNvSpPr txBox="1"/>
          <p:nvPr>
            <p:ph idx="11" type="ftr"/>
          </p:nvPr>
        </p:nvSpPr>
        <p:spPr>
          <a:xfrm>
            <a:off y="6422064" x="3124200"/>
            <a:ext cy="365125" cx="2895600"/>
          </a:xfrm>
          <a:prstGeom prst="rect">
            <a:avLst/>
          </a:prstGeom>
          <a:noFill/>
          <a:ln>
            <a:noFill/>
          </a:ln>
        </p:spPr>
        <p:txBody>
          <a:bodyPr bIns="91425" rIns="91425" lIns="91425" tIns="91425" anchor="b"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5" name="Shape 15"/>
          <p:cNvSpPr txBox="1"/>
          <p:nvPr>
            <p:ph idx="12" type="sldNum"/>
          </p:nvPr>
        </p:nvSpPr>
        <p:spPr>
          <a:xfrm>
            <a:off y="6422064" x="8153400"/>
            <a:ext cy="365125" cx="762000"/>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http://www.gamingcentrum.com/wpcontent/uploads/2012/04/crysis42412-2.jpg" Type="http://schemas.openxmlformats.org/officeDocument/2006/relationships/hyperlink" TargetMode="External" Id="rId4"/><Relationship Target="../media/image06.jpg"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4"/><Relationship Target="../media/image03.png" Type="http://schemas.openxmlformats.org/officeDocument/2006/relationships/image" Id="rId3"/><Relationship Target="http://developer.amd.com/media/gpu_assets/Isidoro-ShadowMapping.pdf" Type="http://schemas.openxmlformats.org/officeDocument/2006/relationships/hyperlink" TargetMode="External"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http://fabiensanglard.net/shadowmapping/index.php" Type="http://schemas.openxmlformats.org/officeDocument/2006/relationships/hyperlink" TargetMode="External" Id="rId4"/><Relationship Target="../media/image07.png" Type="http://schemas.openxmlformats.org/officeDocument/2006/relationships/image" Id="rId3"/><Relationship Target="../media/image21.png" Type="http://schemas.openxmlformats.org/officeDocument/2006/relationships/image" Id="rId5"/></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http://developer.amd.com/media/gpu_assets/Isidoro-ShadowMapping.pdf" Type="http://schemas.openxmlformats.org/officeDocument/2006/relationships/hyperlink" TargetMode="External" Id="rId4"/><Relationship Target="../media/image11.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http://developer.amd.com/media/gpu_assets/Isidoro-ShadowMapping.pdf" Type="http://schemas.openxmlformats.org/officeDocument/2006/relationships/hyperlink" TargetMode="External" Id="rId4"/><Relationship Target="../media/image18.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4"/><Relationship Target="http://i.imgur.com/8kEZ1En.png" Type="http://schemas.openxmlformats.org/officeDocument/2006/relationships/hyperlink" TargetMode="External"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http://developer.amd.com/media/gpu_assets/Isidoro-ShadowMapping.pdf" Type="http://schemas.openxmlformats.org/officeDocument/2006/relationships/hyperlink" TargetMode="External" Id="rId4"/><Relationship Target="../media/image13.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http://developer.amd.com/media/gpu_assets/Isidoro-ShadowMapping.pdf" Type="http://schemas.openxmlformats.org/officeDocument/2006/relationships/hyperlink" TargetMode="External" Id="rId4"/><Relationship Target="../media/image17.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http://upload.wikimedia.org/wikipedia/commons/8/83/Ray_trace_diagram.svg" Type="http://schemas.openxmlformats.org/officeDocument/2006/relationships/hyperlink" TargetMode="External" Id="rId4"/><Relationship Target="../media/image10.png" Type="http://schemas.openxmlformats.org/officeDocument/2006/relationships/image" Id="rId3"/></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14.jpg" Type="http://schemas.openxmlformats.org/officeDocument/2006/relationships/image" Id="rId4"/><Relationship Target="../media/image15.jpg" Type="http://schemas.openxmlformats.org/officeDocument/2006/relationships/image" Id="rId3"/><Relationship Target="../media/image12.jpg" Type="http://schemas.openxmlformats.org/officeDocument/2006/relationships/image" Id="rId5"/></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4"/><Relationship Target="http://www.cg.tuwien.ac.at/~scherzer/files/papers/LispSM_survey.pdf" Type="http://schemas.openxmlformats.org/officeDocument/2006/relationships/hyperlink" TargetMode="External"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http://www-sop.inria.fr/reves/Basilic/2002/SD02/PerspectiveShadowMaps.pdf" Type="http://schemas.openxmlformats.org/officeDocument/2006/relationships/hyperlink" TargetMode="External" Id="rId4"/><Relationship Target="../media/image27.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http://www.cse.chalmers.se/~uffe/SIGGRAPH2012CourseNotes.pdf" Type="http://schemas.openxmlformats.org/officeDocument/2006/relationships/hyperlink" TargetMode="External" Id="rId4"/><Relationship Target="../media/image22.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http://gamma.cs.unc.edu/LOGPSM/" Type="http://schemas.openxmlformats.org/officeDocument/2006/relationships/hyperlink" TargetMode="External" Id="rId4"/><Relationship Target="../media/image20.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31.png" Type="http://schemas.openxmlformats.org/officeDocument/2006/relationships/image" Id="rId4"/><Relationship Target="../media/image19.png" Type="http://schemas.openxmlformats.org/officeDocument/2006/relationships/image" Id="rId3"/><Relationship Target="http://gamma.cs.unc.edu/LOGPSM/" Type="http://schemas.openxmlformats.org/officeDocument/2006/relationships/hyperlink" TargetMode="External" Id="rId5"/></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25.png" Type="http://schemas.openxmlformats.org/officeDocument/2006/relationships/image" Id="rId4"/><Relationship Target="../media/image23.png" Type="http://schemas.openxmlformats.org/officeDocument/2006/relationships/image" Id="rId3"/><Relationship Target="http://gamma.cs.unc.edu/LOGPSM/" Type="http://schemas.openxmlformats.org/officeDocument/2006/relationships/hyperlink" TargetMode="External" Id="rId5"/></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 Target="http://www.cse.chalmers.se/~uffe/SIGGRAPH2012CourseNotes.pdf" Type="http://schemas.openxmlformats.org/officeDocument/2006/relationships/hyperlink" TargetMode="External" Id="rId4"/><Relationship Target="../media/image04.png"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4"/><Relationship Target="../media/image26.png" Type="http://schemas.openxmlformats.org/officeDocument/2006/relationships/image" Id="rId3"/><Relationship Target="http://gamma.cs.unc.edu/LOGPSM/" Type="http://schemas.openxmlformats.org/officeDocument/2006/relationships/hyperlink" TargetMode="External" Id="rId5"/></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41.png" Type="http://schemas.openxmlformats.org/officeDocument/2006/relationships/image" Id="rId4"/><Relationship Target="../media/image28.png" Type="http://schemas.openxmlformats.org/officeDocument/2006/relationships/image" Id="rId3"/><Relationship Target="http://msdn.microsoft.com/en-us/library/windows/desktop/ee416307(v=vs.85).aspx" Type="http://schemas.openxmlformats.org/officeDocument/2006/relationships/hyperlink" TargetMode="External" Id="rId5"/></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http://http.developer.nvidia.com/GPUGems3/gpugems3_ch10.html" Type="http://schemas.openxmlformats.org/officeDocument/2006/relationships/hyperlink" TargetMode="External" Id="rId4"/><Relationship Target="../media/image35.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32.png" Type="http://schemas.openxmlformats.org/officeDocument/2006/relationships/image" Id="rId4"/><Relationship Target="../media/image37.png" Type="http://schemas.openxmlformats.org/officeDocument/2006/relationships/image" Id="rId3"/><Relationship Target="../media/image30.png" Type="http://schemas.openxmlformats.org/officeDocument/2006/relationships/image" Id="rId6"/><Relationship Target="../media/image34.png" Type="http://schemas.openxmlformats.org/officeDocument/2006/relationships/image" Id="rId5"/><Relationship Target="http://visual-computing.intel-research.net/art/publications/sdsm/sampleDistributionShadowMaps_SIGGRAPH2010_notes.pdf" Type="http://schemas.openxmlformats.org/officeDocument/2006/relationships/hyperlink" TargetMode="External" Id="rId7"/></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46.png" Type="http://schemas.openxmlformats.org/officeDocument/2006/relationships/image" Id="rId4"/><Relationship Target="../media/image12.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 Target="http://http.developer.nvidia.com/GPUGems/gpugems_ch11.html" Type="http://schemas.openxmlformats.org/officeDocument/2006/relationships/hyperlink" TargetMode="External" Id="rId4"/><Relationship Target="../media/image29.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 Target="../media/image39.png" Type="http://schemas.openxmlformats.org/officeDocument/2006/relationships/image" Id="rId4"/><Relationship Target="../media/image40.png" Type="http://schemas.openxmlformats.org/officeDocument/2006/relationships/image" Id="rId3"/><Relationship Target="../media/image43.png" Type="http://schemas.openxmlformats.org/officeDocument/2006/relationships/image" Id="rId6"/><Relationship Target="../media/image36.png" Type="http://schemas.openxmlformats.org/officeDocument/2006/relationships/image" Id="rId5"/><Relationship Target="http://developer.amd.com/media/gpu_assets/Isidoro-ShadowMapping.pdf" Type="http://schemas.openxmlformats.org/officeDocument/2006/relationships/hyperlink" TargetMode="External" Id="rId7"/></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http://graphics.stanford.edu/~mdfisher/Shadows.html" Type="http://schemas.openxmlformats.org/officeDocument/2006/relationships/hyperlink" TargetMode="External" Id="rId4"/><Relationship Target="../media/image38.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http://graphics.stanford.edu/~mdfisher/Shadows.html" Type="http://schemas.openxmlformats.org/officeDocument/2006/relationships/hyperlink" TargetMode="External" Id="rId4"/><Relationship Target="../media/image49.png" Type="http://schemas.openxmlformats.org/officeDocument/2006/relationships/image" Id="rId3"/><Relationship Target="http://http.developer.nvidia.com/GPUGems3/gpugems3_ch08.html" Type="http://schemas.openxmlformats.org/officeDocument/2006/relationships/hyperlink" TargetMode="External" Id="rId6"/><Relationship Target="../media/image47.png" Type="http://schemas.openxmlformats.org/officeDocument/2006/relationships/image" Id="rId5"/></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http://http.download.nvidia.com/developer/presentations/2006/gdc/2006-GDC-Variance-Shadow-Maps.pdf" Type="http://schemas.openxmlformats.org/officeDocument/2006/relationships/hyperlink" TargetMode="External" Id="rId4"/><Relationship Target="../media/image48.pn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http://pixelstoomany.wordpress.com/category/shadows/light-bleeding/" Type="http://schemas.openxmlformats.org/officeDocument/2006/relationships/hyperlink" TargetMode="External" Id="rId4"/><Relationship Target="../media/image44.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45.png" Type="http://schemas.openxmlformats.org/officeDocument/2006/relationships/image" Id="rId4"/><Relationship Target="../media/image42.png" Type="http://schemas.openxmlformats.org/officeDocument/2006/relationships/image" Id="rId3"/><Relationship Target="http://developer.download.nvidia.com/presentations/2008/GDC/GDC08_SoftShadowMapping.pdf" Type="http://schemas.openxmlformats.org/officeDocument/2006/relationships/hyperlink" TargetMode="External" Id="rId5"/></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http://codeflow.org/entries/2013/feb/15/soft-shadow-mapping/" Type="http://schemas.openxmlformats.org/officeDocument/2006/relationships/hyperlink" TargetMode="External"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http://en.wikipedia.org/wiki/File:Doom3shadows.jpg" Type="http://schemas.openxmlformats.org/officeDocument/2006/relationships/hyperlink" TargetMode="External" Id="rId4"/><Relationship Target="../media/image02.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0.gif" Type="http://schemas.openxmlformats.org/officeDocument/2006/relationships/image" Id="rId4"/><Relationship Target="../media/image01.gif" Type="http://schemas.openxmlformats.org/officeDocument/2006/relationships/image" Id="rId3"/><Relationship Target="http://www.sonic.net/~surdules/articles/cg_shadowvolumes/index.html" Type="http://schemas.openxmlformats.org/officeDocument/2006/relationships/hyperlink" TargetMode="External" Id="rId5"/></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http://http.developer.nvidia.com/GPUGems3/gpugems3_ch11.html" Type="http://schemas.openxmlformats.org/officeDocument/2006/relationships/hyperlink" TargetMode="External"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http://www.geforce.com/Active/en_US/shared/images/guides/bf3-tweak/41_Shadows_Low.jpg" Type="http://schemas.openxmlformats.org/officeDocument/2006/relationships/hyperlink" TargetMode="External" Id="rId4"/><Relationship Target="../media/image08.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y="0" x="0"/>
          <a:ext cy="0" cx="0"/>
          <a:chOff y="0" x="0"/>
          <a:chExt cy="0" cx="0"/>
        </a:xfrm>
      </p:grpSpPr>
      <p:sp>
        <p:nvSpPr>
          <p:cNvPr id="90" name="Shape 90"/>
          <p:cNvSpPr txBox="1"/>
          <p:nvPr>
            <p:ph type="ctrTitle"/>
          </p:nvPr>
        </p:nvSpPr>
        <p:spPr>
          <a:xfrm>
            <a:off y="381000" x="2895600"/>
            <a:ext cy="1295400" cx="3657600"/>
          </a:xfrm>
          <a:prstGeom prst="rect">
            <a:avLst/>
          </a:prstGeom>
          <a:noFill/>
          <a:ln>
            <a:noFill/>
          </a:ln>
        </p:spPr>
        <p:txBody>
          <a:bodyPr bIns="45700" rIns="45700" lIns="45700" tIns="45700" anchor="t" anchorCtr="0">
            <a:noAutofit/>
          </a:bodyPr>
          <a:lstStyle/>
          <a:p>
            <a:pPr algn="l" rtl="0" lvl="0" marR="0" indent="0" marL="0">
              <a:spcBef>
                <a:spcPts val="0"/>
              </a:spcBef>
              <a:buClr>
                <a:srgbClr val="B7E5F4"/>
              </a:buClr>
              <a:buSzPct val="25000"/>
              <a:buFont typeface="Source Sans Pro"/>
              <a:buNone/>
            </a:pPr>
            <a:r>
              <a:rPr strike="noStrike" u="none" b="1" cap="none" baseline="0" sz="5400" lang="en-US" i="0">
                <a:solidFill>
                  <a:srgbClr val="B7E5F4"/>
                </a:solidFill>
                <a:latin typeface="Source Sans Pro"/>
                <a:ea typeface="Source Sans Pro"/>
                <a:cs typeface="Source Sans Pro"/>
                <a:sym typeface="Source Sans Pro"/>
              </a:rPr>
              <a:t>SHADOWS </a:t>
            </a:r>
          </a:p>
        </p:txBody>
      </p:sp>
      <p:sp>
        <p:nvSpPr>
          <p:cNvPr id="91" name="Shape 91"/>
          <p:cNvSpPr txBox="1"/>
          <p:nvPr>
            <p:ph idx="1" type="subTitle"/>
          </p:nvPr>
        </p:nvSpPr>
        <p:spPr>
          <a:xfrm>
            <a:off y="1143000" x="2971800"/>
            <a:ext cy="401811" cx="2798298"/>
          </a:xfrm>
          <a:prstGeom prst="rect">
            <a:avLst/>
          </a:prstGeom>
          <a:noFill/>
          <a:ln>
            <a:noFill/>
          </a:ln>
        </p:spPr>
        <p:txBody>
          <a:bodyPr bIns="0" rIns="45700" lIns="91425" tIns="0" anchor="b" anchorCtr="0">
            <a:noAutofit/>
          </a:bodyPr>
          <a:lstStyle/>
          <a:p>
            <a:pPr algn="r" rtl="0" lvl="0" marR="0" indent="0" marL="0">
              <a:spcBef>
                <a:spcPts val="0"/>
              </a:spcBef>
              <a:buClr>
                <a:schemeClr val="accent1"/>
              </a:buClr>
              <a:buSzPct val="25000"/>
              <a:buFont typeface="Noto Symbol"/>
              <a:buNone/>
            </a:pPr>
            <a:r>
              <a:rPr strike="noStrike" u="none" b="0" cap="none" baseline="0" sz="2000" lang="en-US" i="0">
                <a:solidFill>
                  <a:schemeClr val="lt1"/>
                </a:solidFill>
                <a:latin typeface="Arial"/>
                <a:ea typeface="Arial"/>
                <a:cs typeface="Arial"/>
                <a:sym typeface="Arial"/>
              </a:rPr>
              <a:t>For real-time rendering</a:t>
            </a:r>
          </a:p>
        </p:txBody>
      </p:sp>
      <p:pic>
        <p:nvPicPr>
          <p:cNvPr id="92" name="Shape 92"/>
          <p:cNvPicPr preferRelativeResize="0"/>
          <p:nvPr/>
        </p:nvPicPr>
        <p:blipFill rotWithShape="1">
          <a:blip r:embed="rId3">
            <a:alphaModFix/>
          </a:blip>
          <a:srcRect t="0" b="0" r="0" l="0"/>
          <a:stretch/>
        </p:blipFill>
        <p:spPr>
          <a:xfrm>
            <a:off y="2286000" x="990600"/>
            <a:ext cy="4138613" cx="7357533"/>
          </a:xfrm>
          <a:prstGeom prst="rect">
            <a:avLst/>
          </a:prstGeom>
          <a:noFill/>
          <a:ln>
            <a:noFill/>
          </a:ln>
        </p:spPr>
      </p:pic>
      <p:sp>
        <p:nvSpPr>
          <p:cNvPr id="93" name="Shape 93"/>
          <p:cNvSpPr/>
          <p:nvPr/>
        </p:nvSpPr>
        <p:spPr>
          <a:xfrm>
            <a:off y="6581000" x="0"/>
            <a:ext cy="276998" cx="70104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Crysis 3 screenshot - </a:t>
            </a:r>
            <a:r>
              <a:rPr strike="noStrike" u="sng" b="0" cap="none" baseline="0" sz="1200" lang="en-US" i="0">
                <a:solidFill>
                  <a:schemeClr val="hlink"/>
                </a:solidFill>
                <a:latin typeface="Arial"/>
                <a:ea typeface="Arial"/>
                <a:cs typeface="Arial"/>
                <a:sym typeface="Arial"/>
                <a:hlinkClick r:id="rId4"/>
              </a:rPr>
              <a:t>http://www.gamingcentrum.com/wpcontent/uploads/2012/04/crysis42412-2.jpg</a:t>
            </a:r>
          </a:p>
        </p:txBody>
      </p:sp>
      <p:sp>
        <p:nvSpPr>
          <p:cNvPr id="94" name="Shape 94"/>
          <p:cNvSpPr txBox="1"/>
          <p:nvPr/>
        </p:nvSpPr>
        <p:spPr>
          <a:xfrm>
            <a:off y="1600200" x="2992901"/>
            <a:ext cy="401811" cx="2798298"/>
          </a:xfrm>
          <a:prstGeom prst="rect">
            <a:avLst/>
          </a:prstGeom>
          <a:noFill/>
          <a:ln>
            <a:noFill/>
          </a:ln>
        </p:spPr>
        <p:txBody>
          <a:bodyPr bIns="0" rIns="45700" lIns="91425" tIns="0" anchor="b" anchorCtr="0">
            <a:noAutofit/>
          </a:bodyPr>
          <a:lstStyle/>
          <a:p>
            <a:pPr algn="ctr" rtl="0" lvl="0" marR="0" indent="0" marL="0">
              <a:lnSpc>
                <a:spcPct val="100000"/>
              </a:lnSpc>
              <a:spcBef>
                <a:spcPts val="0"/>
              </a:spcBef>
              <a:spcAft>
                <a:spcPts val="0"/>
              </a:spcAft>
              <a:buClr>
                <a:schemeClr val="accent1"/>
              </a:buClr>
              <a:buSzPct val="25000"/>
              <a:buFont typeface="Noto Symbol"/>
              <a:buNone/>
            </a:pPr>
            <a:r>
              <a:rPr strike="noStrike" u="none" b="0" cap="none" baseline="0" sz="1800" lang="en-US" i="0">
                <a:solidFill>
                  <a:srgbClr val="FFC000"/>
                </a:solidFill>
                <a:latin typeface="Arial"/>
                <a:ea typeface="Arial"/>
                <a:cs typeface="Arial"/>
                <a:sym typeface="Arial"/>
              </a:rPr>
              <a:t>Sean Lilley</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y="0" x="0"/>
          <a:ext cy="0" cx="0"/>
          <a:chOff y="0" x="0"/>
          <a:chExt cy="0" cx="0"/>
        </a:xfrm>
      </p:grpSpPr>
      <p:sp>
        <p:nvSpPr>
          <p:cNvPr id="164" name="Shape 164"/>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000" lang="en-US" i="0">
                <a:solidFill>
                  <a:schemeClr val="lt1"/>
                </a:solidFill>
                <a:latin typeface="Source Sans Pro"/>
                <a:ea typeface="Source Sans Pro"/>
                <a:cs typeface="Source Sans Pro"/>
                <a:sym typeface="Source Sans Pro"/>
              </a:rPr>
              <a:t>Basic Approach</a:t>
            </a:r>
          </a:p>
        </p:txBody>
      </p:sp>
      <p:sp>
        <p:nvSpPr>
          <p:cNvPr id="165" name="Shape 165"/>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Render the scene from the light’s point of view.</a:t>
            </a:r>
          </a:p>
          <a:p>
            <a:pPr algn="l" rtl="0" lvl="1" marR="0" indent="-277876" marL="722376">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Treat the light like a camera.</a:t>
            </a:r>
          </a:p>
          <a:p>
            <a:pPr algn="l" rtl="0" lvl="1" marR="0" indent="-277876" marL="722376">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Render to a depth texture to create the shadow map.</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Render the scene from the camera’s point of view.</a:t>
            </a:r>
          </a:p>
          <a:p>
            <a:pPr algn="l" rtl="0" lvl="1" marR="0" indent="-277876" marL="722376">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Transform each vertex from world space to light space in vertex shader.</a:t>
            </a:r>
          </a:p>
          <a:p>
            <a:pPr algn="l" rtl="0" lvl="1" marR="0" indent="-277876" marL="722376">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Send light space position to fragment shader.</a:t>
            </a:r>
          </a:p>
          <a:p>
            <a:pPr algn="l" rtl="0" lvl="1" marR="0" indent="-277876" marL="722376">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Compare the depth of the fragment to the depth stored in the shadow map. If the depth is greater, it is shadowed.</a:t>
            </a:r>
          </a:p>
        </p:txBody>
      </p:sp>
      <p:pic>
        <p:nvPicPr>
          <p:cNvPr id="166" name="Shape 166"/>
          <p:cNvPicPr preferRelativeResize="0"/>
          <p:nvPr/>
        </p:nvPicPr>
        <p:blipFill rotWithShape="1">
          <a:blip r:embed="rId3">
            <a:alphaModFix/>
          </a:blip>
          <a:srcRect t="0" b="0" r="0" l="0"/>
          <a:stretch/>
        </p:blipFill>
        <p:spPr>
          <a:xfrm>
            <a:off y="4419600" x="5867400"/>
            <a:ext cy="1990724" cx="2404228"/>
          </a:xfrm>
          <a:prstGeom prst="rect">
            <a:avLst/>
          </a:prstGeom>
          <a:noFill/>
          <a:ln>
            <a:noFill/>
          </a:ln>
        </p:spPr>
      </p:pic>
      <p:pic>
        <p:nvPicPr>
          <p:cNvPr id="167" name="Shape 167"/>
          <p:cNvPicPr preferRelativeResize="0"/>
          <p:nvPr/>
        </p:nvPicPr>
        <p:blipFill rotWithShape="1">
          <a:blip r:embed="rId4">
            <a:alphaModFix/>
          </a:blip>
          <a:srcRect t="0" b="0" r="0" l="0"/>
          <a:stretch/>
        </p:blipFill>
        <p:spPr>
          <a:xfrm>
            <a:off y="4343400" x="1981200"/>
            <a:ext cy="2150785" cx="2209799"/>
          </a:xfrm>
          <a:prstGeom prst="rect">
            <a:avLst/>
          </a:prstGeom>
          <a:noFill/>
          <a:ln>
            <a:noFill/>
          </a:ln>
        </p:spPr>
      </p:pic>
      <p:sp>
        <p:nvSpPr>
          <p:cNvPr id="168" name="Shape 168"/>
          <p:cNvSpPr txBox="1"/>
          <p:nvPr/>
        </p:nvSpPr>
        <p:spPr>
          <a:xfrm>
            <a:off y="5029200" x="685800"/>
            <a:ext cy="307777" cx="121860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Light frustum</a:t>
            </a:r>
          </a:p>
        </p:txBody>
      </p:sp>
      <p:sp>
        <p:nvSpPr>
          <p:cNvPr id="169" name="Shape 169"/>
          <p:cNvSpPr txBox="1"/>
          <p:nvPr/>
        </p:nvSpPr>
        <p:spPr>
          <a:xfrm>
            <a:off y="5029200" x="4572000"/>
            <a:ext cy="307777" cx="1229824"/>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Shadow Map</a:t>
            </a:r>
          </a:p>
        </p:txBody>
      </p:sp>
      <p:sp>
        <p:nvSpPr>
          <p:cNvPr id="170" name="Shape 170"/>
          <p:cNvSpPr/>
          <p:nvPr/>
        </p:nvSpPr>
        <p:spPr>
          <a:xfrm>
            <a:off y="6581000" x="0"/>
            <a:ext cy="276998" cx="6172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http://developer.amd.com/media/gpu_assets/Isidoro-ShadowMapping.pdf</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y="0" x="0"/>
          <a:ext cy="0" cx="0"/>
          <a:chOff y="0" x="0"/>
          <a:chExt cy="0" cx="0"/>
        </a:xfrm>
      </p:grpSpPr>
      <p:sp>
        <p:nvSpPr>
          <p:cNvPr id="175" name="Shape 175"/>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800" lang="en-US" i="0">
                <a:solidFill>
                  <a:schemeClr val="lt1"/>
                </a:solidFill>
                <a:latin typeface="Source Sans Pro"/>
                <a:ea typeface="Source Sans Pro"/>
                <a:cs typeface="Source Sans Pro"/>
                <a:sym typeface="Source Sans Pro"/>
              </a:rPr>
              <a:t>Light Types</a:t>
            </a:r>
          </a:p>
        </p:txBody>
      </p:sp>
      <p:sp>
        <p:nvSpPr>
          <p:cNvPr id="176" name="Shape 176"/>
          <p:cNvSpPr txBox="1"/>
          <p:nvPr>
            <p:ph idx="1" type="body"/>
          </p:nvPr>
        </p:nvSpPr>
        <p:spPr>
          <a:xfrm>
            <a:off y="1600200" x="457200"/>
            <a:ext cy="4525963" cx="78485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Directional light (sun) – use orthographic projection</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Spot light – use perspective projection</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Point light – like spot light, but requires an omnidirectional shadow map.</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Create six light frustums and render to a cube map inside the geometry shader.</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Shadow mapping is expensive; usually only one light source casts shadows in a standard video game.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y="0" x="0"/>
          <a:ext cy="0" cx="0"/>
          <a:chOff y="0" x="0"/>
          <a:chExt cy="0" cx="0"/>
        </a:xfrm>
      </p:grpSpPr>
      <p:sp>
        <p:nvSpPr>
          <p:cNvPr id="181" name="Shape 18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150" lang="en-US" i="0">
                <a:solidFill>
                  <a:schemeClr val="lt1"/>
                </a:solidFill>
                <a:latin typeface="Source Sans Pro"/>
                <a:ea typeface="Source Sans Pro"/>
                <a:cs typeface="Source Sans Pro"/>
                <a:sym typeface="Source Sans Pro"/>
              </a:rPr>
              <a:t>Basic Shadow Mapping Problems</a:t>
            </a:r>
          </a:p>
        </p:txBody>
      </p:sp>
      <p:sp>
        <p:nvSpPr>
          <p:cNvPr id="182" name="Shape 182"/>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Projective Aliasing</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Perspective Aliasing</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Texture Resolution Limits</a:t>
            </a:r>
          </a:p>
          <a:p>
            <a:pPr algn="l" rtl="0" lvl="0" marR="0" indent="-395224"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y="0" x="0"/>
          <a:ext cy="0" cx="0"/>
          <a:chOff y="0" x="0"/>
          <a:chExt cy="0" cx="0"/>
        </a:xfrm>
      </p:grpSpPr>
      <p:sp>
        <p:nvSpPr>
          <p:cNvPr id="187" name="Shape 187"/>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Projective Aliasing</a:t>
            </a:r>
          </a:p>
        </p:txBody>
      </p:sp>
      <p:sp>
        <p:nvSpPr>
          <p:cNvPr id="188" name="Shape 188"/>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Occurs when the slope of the geometry is parallel to the light direction</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Best case: overhead light, flat floor</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Worst case: overhead light, straight walls</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Depth buffer precision, shadow map resolution, and float comparisons cause problems even for best case.</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Called z-fighting</a:t>
            </a:r>
          </a:p>
        </p:txBody>
      </p:sp>
      <p:pic>
        <p:nvPicPr>
          <p:cNvPr id="189" name="Shape 189"/>
          <p:cNvPicPr preferRelativeResize="0"/>
          <p:nvPr/>
        </p:nvPicPr>
        <p:blipFill rotWithShape="1">
          <a:blip r:embed="rId3">
            <a:alphaModFix/>
          </a:blip>
          <a:srcRect t="0" b="0" r="0" l="0"/>
          <a:stretch/>
        </p:blipFill>
        <p:spPr>
          <a:xfrm>
            <a:off y="4183833" x="4648200"/>
            <a:ext cy="2289577" cx="3048000"/>
          </a:xfrm>
          <a:prstGeom prst="rect">
            <a:avLst/>
          </a:prstGeom>
          <a:noFill/>
          <a:ln>
            <a:noFill/>
          </a:ln>
        </p:spPr>
      </p:pic>
      <p:sp>
        <p:nvSpPr>
          <p:cNvPr id="190" name="Shape 190"/>
          <p:cNvSpPr/>
          <p:nvPr/>
        </p:nvSpPr>
        <p:spPr>
          <a:xfrm>
            <a:off y="6581000" x="0"/>
            <a:ext cy="276998" cx="65532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http://fabiensanglard.net/shadowmapping/index.php</a:t>
            </a:r>
          </a:p>
        </p:txBody>
      </p:sp>
      <p:pic>
        <p:nvPicPr>
          <p:cNvPr id="191" name="Shape 191"/>
          <p:cNvPicPr preferRelativeResize="0"/>
          <p:nvPr/>
        </p:nvPicPr>
        <p:blipFill rotWithShape="1">
          <a:blip r:embed="rId5">
            <a:alphaModFix/>
          </a:blip>
          <a:srcRect t="0" b="0" r="0" l="0"/>
          <a:stretch/>
        </p:blipFill>
        <p:spPr>
          <a:xfrm>
            <a:off y="4183833" x="1066800"/>
            <a:ext cy="2293166" cx="30480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y="0" x="0"/>
          <a:ext cy="0" cx="0"/>
          <a:chOff y="0" x="0"/>
          <a:chExt cy="0" cx="0"/>
        </a:xfrm>
      </p:grpSpPr>
      <p:sp>
        <p:nvSpPr>
          <p:cNvPr id="196" name="Shape 196"/>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Projective Aliasing</a:t>
            </a:r>
          </a:p>
        </p:txBody>
      </p:sp>
      <p:sp>
        <p:nvSpPr>
          <p:cNvPr id="197" name="Shape 197"/>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Seriously affects the side of the circle</a:t>
            </a: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198" name="Shape 198"/>
          <p:cNvPicPr preferRelativeResize="0"/>
          <p:nvPr/>
        </p:nvPicPr>
        <p:blipFill rotWithShape="1">
          <a:blip r:embed="rId3">
            <a:alphaModFix/>
          </a:blip>
          <a:srcRect t="0" b="0" r="0" l="0"/>
          <a:stretch/>
        </p:blipFill>
        <p:spPr>
          <a:xfrm>
            <a:off y="2667000" x="1066800"/>
            <a:ext cy="3609975" cx="6818312"/>
          </a:xfrm>
          <a:prstGeom prst="rect">
            <a:avLst/>
          </a:prstGeom>
          <a:noFill/>
          <a:ln>
            <a:noFill/>
          </a:ln>
        </p:spPr>
      </p:pic>
      <p:sp>
        <p:nvSpPr>
          <p:cNvPr id="199" name="Shape 199"/>
          <p:cNvSpPr/>
          <p:nvPr/>
        </p:nvSpPr>
        <p:spPr>
          <a:xfrm>
            <a:off y="6581000" x="0"/>
            <a:ext cy="276998" cx="7924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Modified from: </a:t>
            </a:r>
            <a:r>
              <a:rPr strike="noStrike" u="sng" b="0" cap="none" baseline="0" sz="1200" lang="en-US" i="0">
                <a:solidFill>
                  <a:schemeClr val="hlink"/>
                </a:solidFill>
                <a:latin typeface="Arial"/>
                <a:ea typeface="Arial"/>
                <a:cs typeface="Arial"/>
                <a:sym typeface="Arial"/>
                <a:hlinkClick r:id="rId4"/>
              </a:rPr>
              <a:t>http://developer.amd.com/media/gpu_assets/Isidoro-ShadowMapping.pdf</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y="0" x="0"/>
          <a:ext cy="0" cx="0"/>
          <a:chOff y="0" x="0"/>
          <a:chExt cy="0" cx="0"/>
        </a:xfrm>
      </p:grpSpPr>
      <p:sp>
        <p:nvSpPr>
          <p:cNvPr id="204" name="Shape 204"/>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Depth Bias</a:t>
            </a:r>
          </a:p>
        </p:txBody>
      </p:sp>
      <p:sp>
        <p:nvSpPr>
          <p:cNvPr id="205" name="Shape 205"/>
          <p:cNvSpPr txBox="1"/>
          <p:nvPr>
            <p:ph idx="1" type="body"/>
          </p:nvPr>
        </p:nvSpPr>
        <p:spPr>
          <a:xfrm>
            <a:off y="1295400" x="457200"/>
            <a:ext cy="4525963" cx="78485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Apply a constant depth bias</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During light pass, push depths slightly deeper</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Now depth comparison test will succeed in best case</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Still problematic in worst case</a:t>
            </a:r>
          </a:p>
        </p:txBody>
      </p:sp>
      <p:pic>
        <p:nvPicPr>
          <p:cNvPr id="206" name="Shape 206"/>
          <p:cNvPicPr preferRelativeResize="0"/>
          <p:nvPr/>
        </p:nvPicPr>
        <p:blipFill rotWithShape="1">
          <a:blip r:embed="rId3">
            <a:alphaModFix/>
          </a:blip>
          <a:srcRect t="0" b="0" r="0" l="0"/>
          <a:stretch/>
        </p:blipFill>
        <p:spPr>
          <a:xfrm>
            <a:off y="3200400" x="1447800"/>
            <a:ext cy="3076574" cx="5810857"/>
          </a:xfrm>
          <a:prstGeom prst="rect">
            <a:avLst/>
          </a:prstGeom>
          <a:noFill/>
          <a:ln>
            <a:noFill/>
          </a:ln>
        </p:spPr>
      </p:pic>
      <p:sp>
        <p:nvSpPr>
          <p:cNvPr id="207" name="Shape 207"/>
          <p:cNvSpPr/>
          <p:nvPr/>
        </p:nvSpPr>
        <p:spPr>
          <a:xfrm>
            <a:off y="6581000" x="0"/>
            <a:ext cy="276998" cx="7924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Modified from: </a:t>
            </a:r>
            <a:r>
              <a:rPr strike="noStrike" u="sng" b="0" cap="none" baseline="0" sz="1200" lang="en-US" i="0">
                <a:solidFill>
                  <a:schemeClr val="hlink"/>
                </a:solidFill>
                <a:latin typeface="Arial"/>
                <a:ea typeface="Arial"/>
                <a:cs typeface="Arial"/>
                <a:sym typeface="Arial"/>
                <a:hlinkClick r:id="rId4"/>
              </a:rPr>
              <a:t>http://developer.amd.com/media/gpu_assets/Isidoro-ShadowMapping.pdf</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y="0" x="0"/>
          <a:ext cy="0" cx="0"/>
          <a:chOff y="0" x="0"/>
          <a:chExt cy="0" cx="0"/>
        </a:xfrm>
      </p:grpSpPr>
      <p:sp>
        <p:nvSpPr>
          <p:cNvPr id="212" name="Shape 212"/>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z="4600" lang="en-US">
                <a:solidFill>
                  <a:schemeClr val="lt1"/>
                </a:solidFill>
                <a:latin typeface="Source Sans Pro"/>
                <a:ea typeface="Source Sans Pro"/>
                <a:cs typeface="Source Sans Pro"/>
                <a:sym typeface="Source Sans Pro"/>
              </a:rPr>
              <a:t>Depth Bias</a:t>
            </a:r>
          </a:p>
        </p:txBody>
      </p:sp>
      <p:sp>
        <p:nvSpPr>
          <p:cNvPr id="213" name="Shape 213"/>
          <p:cNvSpPr/>
          <p:nvPr/>
        </p:nvSpPr>
        <p:spPr>
          <a:xfrm>
            <a:off y="6581000" x="0"/>
            <a:ext cy="276899" cx="7239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u="sng" sz="1200" lang="en-US">
                <a:solidFill>
                  <a:schemeClr val="hlink"/>
                </a:solidFill>
                <a:hlinkClick r:id="rId3"/>
              </a:rPr>
              <a:t>http://i.imgur.com/8kEZ1En.png</a:t>
            </a:r>
          </a:p>
        </p:txBody>
      </p:sp>
      <p:pic>
        <p:nvPicPr>
          <p:cNvPr id="214" name="Shape 214"/>
          <p:cNvPicPr preferRelativeResize="0"/>
          <p:nvPr/>
        </p:nvPicPr>
        <p:blipFill>
          <a:blip r:embed="rId4">
            <a:alphaModFix/>
          </a:blip>
          <a:stretch>
            <a:fillRect/>
          </a:stretch>
        </p:blipFill>
        <p:spPr>
          <a:xfrm>
            <a:off y="709600" x="3603075"/>
            <a:ext cy="5438775" cx="51435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y="0" x="0"/>
          <a:ext cy="0" cx="0"/>
          <a:chOff y="0" x="0"/>
          <a:chExt cy="0" cx="0"/>
        </a:xfrm>
      </p:grpSpPr>
      <p:sp>
        <p:nvSpPr>
          <p:cNvPr id="219" name="Shape 219"/>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Depth Bias</a:t>
            </a:r>
          </a:p>
        </p:txBody>
      </p:sp>
      <p:sp>
        <p:nvSpPr>
          <p:cNvPr id="220" name="Shape 220"/>
          <p:cNvSpPr txBox="1"/>
          <p:nvPr>
            <p:ph idx="1" type="body"/>
          </p:nvPr>
        </p:nvSpPr>
        <p:spPr>
          <a:xfrm>
            <a:off y="1600200" x="457200"/>
            <a:ext cy="4525963" cx="77724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Too little depth bias causes z-fighting</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Too much depth bias causes light leaking</a:t>
            </a:r>
          </a:p>
        </p:txBody>
      </p:sp>
      <p:pic>
        <p:nvPicPr>
          <p:cNvPr id="221" name="Shape 221"/>
          <p:cNvPicPr preferRelativeResize="0"/>
          <p:nvPr/>
        </p:nvPicPr>
        <p:blipFill rotWithShape="1">
          <a:blip r:embed="rId3">
            <a:alphaModFix/>
          </a:blip>
          <a:srcRect t="0" b="0" r="0" l="0"/>
          <a:stretch/>
        </p:blipFill>
        <p:spPr>
          <a:xfrm>
            <a:off y="3048000" x="457200"/>
            <a:ext cy="3276600" cx="8103640"/>
          </a:xfrm>
          <a:prstGeom prst="rect">
            <a:avLst/>
          </a:prstGeom>
          <a:noFill/>
          <a:ln>
            <a:noFill/>
          </a:ln>
        </p:spPr>
      </p:pic>
      <p:sp>
        <p:nvSpPr>
          <p:cNvPr id="222" name="Shape 222"/>
          <p:cNvSpPr/>
          <p:nvPr/>
        </p:nvSpPr>
        <p:spPr>
          <a:xfrm>
            <a:off y="6581000" x="0"/>
            <a:ext cy="276998" cx="7239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http://developer.amd.com/media/gpu_assets/Isidoro-ShadowMapping.pdf</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y="0" x="0"/>
          <a:ext cy="0" cx="0"/>
          <a:chOff y="0" x="0"/>
          <a:chExt cy="0" cx="0"/>
        </a:xfrm>
      </p:grpSpPr>
      <p:sp>
        <p:nvSpPr>
          <p:cNvPr id="227" name="Shape 227"/>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Depth Bias</a:t>
            </a:r>
          </a:p>
        </p:txBody>
      </p:sp>
      <p:sp>
        <p:nvSpPr>
          <p:cNvPr id="228" name="Shape 228"/>
          <p:cNvSpPr txBox="1"/>
          <p:nvPr>
            <p:ph idx="1" type="body"/>
          </p:nvPr>
        </p:nvSpPr>
        <p:spPr>
          <a:xfrm>
            <a:off y="1600200" x="457200"/>
            <a:ext cy="4525963" cx="83057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Bias should be dependent on triangle slope</a:t>
            </a: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p:txBody>
      </p:sp>
      <p:pic>
        <p:nvPicPr>
          <p:cNvPr id="229" name="Shape 229"/>
          <p:cNvPicPr preferRelativeResize="0"/>
          <p:nvPr/>
        </p:nvPicPr>
        <p:blipFill rotWithShape="1">
          <a:blip r:embed="rId3">
            <a:alphaModFix/>
          </a:blip>
          <a:srcRect t="0" b="0" r="0" l="0"/>
          <a:stretch/>
        </p:blipFill>
        <p:spPr>
          <a:xfrm>
            <a:off y="2743200" x="1143000"/>
            <a:ext cy="3609975" cx="6818312"/>
          </a:xfrm>
          <a:prstGeom prst="rect">
            <a:avLst/>
          </a:prstGeom>
          <a:noFill/>
          <a:ln>
            <a:noFill/>
          </a:ln>
        </p:spPr>
      </p:pic>
      <p:sp>
        <p:nvSpPr>
          <p:cNvPr id="230" name="Shape 230"/>
          <p:cNvSpPr/>
          <p:nvPr/>
        </p:nvSpPr>
        <p:spPr>
          <a:xfrm>
            <a:off y="6581000" x="0"/>
            <a:ext cy="276998" cx="7924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Modified from: </a:t>
            </a:r>
            <a:r>
              <a:rPr strike="noStrike" u="sng" b="0" cap="none" baseline="0" sz="1200" lang="en-US" i="0">
                <a:solidFill>
                  <a:schemeClr val="hlink"/>
                </a:solidFill>
                <a:latin typeface="Arial"/>
                <a:ea typeface="Arial"/>
                <a:cs typeface="Arial"/>
                <a:sym typeface="Arial"/>
                <a:hlinkClick r:id="rId4"/>
              </a:rPr>
              <a:t>http://developer.amd.com/media/gpu_assets/Isidoro-ShadowMapping.pdf</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y="0" x="0"/>
          <a:ext cy="0" cx="0"/>
          <a:chOff y="0" x="0"/>
          <a:chExt cy="0" cx="0"/>
        </a:xfrm>
      </p:grpSpPr>
      <p:sp>
        <p:nvSpPr>
          <p:cNvPr id="235" name="Shape 235"/>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Depth Bias</a:t>
            </a:r>
          </a:p>
        </p:txBody>
      </p:sp>
      <p:sp>
        <p:nvSpPr>
          <p:cNvPr id="236" name="Shape 236"/>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Use screen space derivatives, which are calculated by hardware.</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glPolygonOffset automatically calculates bias using screen space derivatives.</a:t>
            </a:r>
          </a:p>
          <a:p>
            <a:pPr algn="l" rtl="0" lvl="2" marR="0" indent="-256539" marL="1005839">
              <a:spcBef>
                <a:spcPts val="36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Takes a constant parameter and a slope-scaling parameter</a:t>
            </a:r>
          </a:p>
          <a:p>
            <a:pPr algn="l" rtl="0" lvl="2" marR="0" indent="-256539" marL="1005839">
              <a:spcBef>
                <a:spcPts val="36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Still need to tweak parameters for particular scenes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Use GLSL commands dFdx and dFdy to convert screen space neighbor pixels to light-space slopes</a:t>
            </a:r>
          </a:p>
          <a:p>
            <a:pPr algn="l" rtl="0" lvl="2" marR="0" indent="-256539" marL="1005839">
              <a:spcBef>
                <a:spcPts val="36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More involved and computationally expensive</a:t>
            </a: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y="0" x="0"/>
          <a:ext cy="0" cx="0"/>
          <a:chOff y="0" x="0"/>
          <a:chExt cy="0" cx="0"/>
        </a:xfrm>
      </p:grpSpPr>
      <p:sp>
        <p:nvSpPr>
          <p:cNvPr id="100" name="Shape 10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Hard shadows</a:t>
            </a:r>
          </a:p>
        </p:txBody>
      </p:sp>
      <p:sp>
        <p:nvSpPr>
          <p:cNvPr id="101" name="Shape 101"/>
          <p:cNvSpPr txBox="1"/>
          <p:nvPr>
            <p:ph idx="1" type="body"/>
          </p:nvPr>
        </p:nvSpPr>
        <p:spPr>
          <a:xfrm>
            <a:off y="4595017" x="381000"/>
            <a:ext cy="4525963" cx="87630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25000"/>
              <a:buFont typeface="Noto Symbol"/>
              <a:buNone/>
            </a:pPr>
            <a:r>
              <a:rPr strike="noStrike" u="none" b="0" cap="none" baseline="0" sz="2400" lang="en-US" i="0">
                <a:solidFill>
                  <a:schemeClr val="lt1"/>
                </a:solidFill>
                <a:latin typeface="Arial"/>
                <a:ea typeface="Arial"/>
                <a:cs typeface="Arial"/>
                <a:sym typeface="Arial"/>
              </a:rPr>
              <a:t>Basic ray traced shadows:</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Shoot ray from eye</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Ray hits a surface </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Send shadow ray out to check if the light reaches this point</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If the shadow ray is obstructed, then the point is in shadow</a:t>
            </a:r>
          </a:p>
        </p:txBody>
      </p:sp>
      <p:pic>
        <p:nvPicPr>
          <p:cNvPr id="102" name="Shape 102"/>
          <p:cNvPicPr preferRelativeResize="0"/>
          <p:nvPr/>
        </p:nvPicPr>
        <p:blipFill rotWithShape="1">
          <a:blip r:embed="rId3">
            <a:alphaModFix/>
          </a:blip>
          <a:srcRect t="0" b="0" r="0" l="0"/>
          <a:stretch/>
        </p:blipFill>
        <p:spPr>
          <a:xfrm>
            <a:off y="1371600" x="1600200"/>
            <a:ext cy="3829050" cx="5752562"/>
          </a:xfrm>
          <a:prstGeom prst="rect">
            <a:avLst/>
          </a:prstGeom>
          <a:noFill/>
          <a:ln>
            <a:noFill/>
          </a:ln>
        </p:spPr>
      </p:pic>
      <p:sp>
        <p:nvSpPr>
          <p:cNvPr id="103" name="Shape 103"/>
          <p:cNvSpPr/>
          <p:nvPr/>
        </p:nvSpPr>
        <p:spPr>
          <a:xfrm>
            <a:off y="6581000" x="0"/>
            <a:ext cy="276998" cx="57912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http://upload.wikimedia.org/wikipedia/commons/8/83/Ray_trace_diagram.svg</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y="0" x="0"/>
          <a:ext cy="0" cx="0"/>
          <a:chOff y="0" x="0"/>
          <a:chExt cy="0" cx="0"/>
        </a:xfrm>
      </p:grpSpPr>
      <p:sp>
        <p:nvSpPr>
          <p:cNvPr id="241" name="Shape 24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Other Improvements</a:t>
            </a:r>
          </a:p>
        </p:txBody>
      </p:sp>
      <p:sp>
        <p:nvSpPr>
          <p:cNvPr id="242" name="Shape 242"/>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Increase precision of depth buffer. </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GL_DEPTH_COMPONENT16</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GL_DEPTH_COMPONENT24</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GL_DEPTH_COMPONENT32F</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Fit near and far plane of light frustum to fit the scene</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Increase shadow map resolution if possible</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Linearize depth-buffer.</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The camera may be looking at part of the scene that is far away from the light, so we want the same amount of detail here as close to the light.</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y="0" x="0"/>
          <a:ext cy="0" cx="0"/>
          <a:chOff y="0" x="0"/>
          <a:chExt cy="0" cx="0"/>
        </a:xfrm>
      </p:grpSpPr>
      <p:sp>
        <p:nvSpPr>
          <p:cNvPr id="247" name="Shape 247"/>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800" lang="en-US" i="0">
                <a:solidFill>
                  <a:schemeClr val="lt1"/>
                </a:solidFill>
                <a:latin typeface="Source Sans Pro"/>
                <a:ea typeface="Source Sans Pro"/>
                <a:cs typeface="Source Sans Pro"/>
                <a:sym typeface="Source Sans Pro"/>
              </a:rPr>
              <a:t>Texture Resolution</a:t>
            </a:r>
          </a:p>
        </p:txBody>
      </p:sp>
      <p:sp>
        <p:nvSpPr>
          <p:cNvPr id="248" name="Shape 248"/>
          <p:cNvSpPr txBox="1"/>
          <p:nvPr>
            <p:ph idx="1" type="body"/>
          </p:nvPr>
        </p:nvSpPr>
        <p:spPr>
          <a:xfrm>
            <a:off y="1447800" x="457200"/>
            <a:ext cy="4525963" cx="83819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Quality dependent on texture resolution</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Low res shadow maps produce blocky results</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High res shadow maps look better, but take up a lot of memory</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What if the scene is really large?</a:t>
            </a:r>
          </a:p>
          <a:p>
            <a:pPr algn="l" rtl="0" lvl="2" marR="0" indent="-256539" marL="1005839">
              <a:spcBef>
                <a:spcPts val="320"/>
              </a:spcBef>
              <a:buClr>
                <a:schemeClr val="accent2"/>
              </a:buClr>
              <a:buSzPct val="85000"/>
              <a:buFont typeface="Arial"/>
              <a:buChar char="○"/>
            </a:pPr>
            <a:r>
              <a:rPr strike="noStrike" u="none" b="0" cap="none" baseline="0" sz="1600" lang="en-US" i="0">
                <a:solidFill>
                  <a:schemeClr val="lt1"/>
                </a:solidFill>
                <a:latin typeface="Arial"/>
                <a:ea typeface="Arial"/>
                <a:cs typeface="Arial"/>
                <a:sym typeface="Arial"/>
              </a:rPr>
              <a:t>A single texture cannot stretch across the whole world</a:t>
            </a:r>
          </a:p>
          <a:p>
            <a:pPr algn="l" rtl="0" lvl="2" marR="0" indent="-159384" marL="1005839">
              <a:spcBef>
                <a:spcPts val="360"/>
              </a:spcBef>
              <a:buClr>
                <a:schemeClr val="accent2"/>
              </a:buClr>
              <a:buFont typeface="Arial"/>
              <a:buNone/>
            </a:pPr>
            <a:r>
              <a:t/>
            </a:r>
            <a:endParaRPr strike="noStrike" u="none" b="0" cap="none" baseline="0" sz="1800" i="0">
              <a:solidFill>
                <a:schemeClr val="lt1"/>
              </a:solidFill>
              <a:latin typeface="Arial"/>
              <a:ea typeface="Arial"/>
              <a:cs typeface="Arial"/>
              <a:sym typeface="Arial"/>
            </a:endParaRPr>
          </a:p>
        </p:txBody>
      </p:sp>
      <p:pic>
        <p:nvPicPr>
          <p:cNvPr id="249" name="Shape 249"/>
          <p:cNvPicPr preferRelativeResize="0"/>
          <p:nvPr/>
        </p:nvPicPr>
        <p:blipFill rotWithShape="1">
          <a:blip r:embed="rId3">
            <a:alphaModFix/>
          </a:blip>
          <a:srcRect t="0" b="0" r="0" l="0"/>
          <a:stretch/>
        </p:blipFill>
        <p:spPr>
          <a:xfrm>
            <a:off y="3657600" x="275966"/>
            <a:ext cy="2438399" cx="2617280"/>
          </a:xfrm>
          <a:prstGeom prst="rect">
            <a:avLst/>
          </a:prstGeom>
          <a:noFill/>
          <a:ln>
            <a:noFill/>
          </a:ln>
        </p:spPr>
      </p:pic>
      <p:pic>
        <p:nvPicPr>
          <p:cNvPr id="250" name="Shape 250"/>
          <p:cNvPicPr preferRelativeResize="0"/>
          <p:nvPr/>
        </p:nvPicPr>
        <p:blipFill rotWithShape="1">
          <a:blip r:embed="rId4">
            <a:alphaModFix/>
          </a:blip>
          <a:srcRect t="0" b="0" r="0" l="0"/>
          <a:stretch/>
        </p:blipFill>
        <p:spPr>
          <a:xfrm>
            <a:off y="3657600" x="3171566"/>
            <a:ext cy="2445344" cx="2619633"/>
          </a:xfrm>
          <a:prstGeom prst="rect">
            <a:avLst/>
          </a:prstGeom>
          <a:noFill/>
          <a:ln>
            <a:noFill/>
          </a:ln>
        </p:spPr>
      </p:pic>
      <p:pic>
        <p:nvPicPr>
          <p:cNvPr id="251" name="Shape 251"/>
          <p:cNvPicPr preferRelativeResize="0"/>
          <p:nvPr/>
        </p:nvPicPr>
        <p:blipFill rotWithShape="1">
          <a:blip r:embed="rId5">
            <a:alphaModFix/>
          </a:blip>
          <a:srcRect t="0" b="0" r="0" l="0"/>
          <a:stretch/>
        </p:blipFill>
        <p:spPr>
          <a:xfrm>
            <a:off y="3657600" x="6084660"/>
            <a:ext cy="2422714" cx="2602138"/>
          </a:xfrm>
          <a:prstGeom prst="rect">
            <a:avLst/>
          </a:prstGeom>
          <a:noFill/>
          <a:ln>
            <a:noFill/>
          </a:ln>
        </p:spPr>
      </p:pic>
      <p:sp>
        <p:nvSpPr>
          <p:cNvPr id="252" name="Shape 252"/>
          <p:cNvSpPr txBox="1"/>
          <p:nvPr/>
        </p:nvSpPr>
        <p:spPr>
          <a:xfrm>
            <a:off y="6172200" x="990600"/>
            <a:ext cy="307800" cx="14457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2048 x 2048</a:t>
            </a:r>
          </a:p>
        </p:txBody>
      </p:sp>
      <p:sp>
        <p:nvSpPr>
          <p:cNvPr id="253" name="Shape 253"/>
          <p:cNvSpPr txBox="1"/>
          <p:nvPr/>
        </p:nvSpPr>
        <p:spPr>
          <a:xfrm>
            <a:off y="6172200" x="3962400"/>
            <a:ext cy="307800" cx="13515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1024 x 1024</a:t>
            </a:r>
          </a:p>
        </p:txBody>
      </p:sp>
      <p:sp>
        <p:nvSpPr>
          <p:cNvPr id="254" name="Shape 254"/>
          <p:cNvSpPr txBox="1"/>
          <p:nvPr/>
        </p:nvSpPr>
        <p:spPr>
          <a:xfrm>
            <a:off y="6172200" x="6934200"/>
            <a:ext cy="307800" cx="1307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512 x 512</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y="0" x="0"/>
          <a:ext cy="0" cx="0"/>
          <a:chOff y="0" x="0"/>
          <a:chExt cy="0" cx="0"/>
        </a:xfrm>
      </p:grpSpPr>
      <p:sp>
        <p:nvSpPr>
          <p:cNvPr id="259" name="Shape 259"/>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Perspective Aliasing</a:t>
            </a:r>
          </a:p>
        </p:txBody>
      </p:sp>
      <p:sp>
        <p:nvSpPr>
          <p:cNvPr id="260" name="Shape 260"/>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Size of pixels in view space doesn’t match size of texels in shadow map.</a:t>
            </a:r>
          </a:p>
        </p:txBody>
      </p:sp>
      <p:sp>
        <p:nvSpPr>
          <p:cNvPr id="261" name="Shape 261"/>
          <p:cNvSpPr/>
          <p:nvPr/>
        </p:nvSpPr>
        <p:spPr>
          <a:xfrm>
            <a:off y="6581000" x="0"/>
            <a:ext cy="276998" cx="57149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3"/>
              </a:rPr>
              <a:t>http://www.cg.tuwien.ac.at/~scherzer/files/papers/LispSM_survey.pdf</a:t>
            </a:r>
          </a:p>
        </p:txBody>
      </p:sp>
      <p:pic>
        <p:nvPicPr>
          <p:cNvPr id="262" name="Shape 262"/>
          <p:cNvPicPr preferRelativeResize="0"/>
          <p:nvPr/>
        </p:nvPicPr>
        <p:blipFill>
          <a:blip r:embed="rId4">
            <a:alphaModFix/>
          </a:blip>
          <a:stretch>
            <a:fillRect/>
          </a:stretch>
        </p:blipFill>
        <p:spPr>
          <a:xfrm>
            <a:off y="3305937" x="716637"/>
            <a:ext cy="2828925" cx="722947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y="0" x="0"/>
          <a:ext cy="0" cx="0"/>
          <a:chOff y="0" x="0"/>
          <a:chExt cy="0" cx="0"/>
        </a:xfrm>
      </p:grpSpPr>
      <p:sp>
        <p:nvSpPr>
          <p:cNvPr id="268" name="Shape 268"/>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Advanced Shadow Mapping </a:t>
            </a:r>
          </a:p>
        </p:txBody>
      </p:sp>
      <p:sp>
        <p:nvSpPr>
          <p:cNvPr id="269" name="Shape 269"/>
          <p:cNvSpPr txBox="1"/>
          <p:nvPr>
            <p:ph idx="1" type="body"/>
          </p:nvPr>
        </p:nvSpPr>
        <p:spPr>
          <a:xfrm>
            <a:off y="1600200" x="457200"/>
            <a:ext cy="5029199" cx="80771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Want to fix perspective aliasing</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Need more detail near the eye, and less detail away from the eye. </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Want to handle texture resolution limits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Maintain constant texture resolution, independent of scene size</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Center shadow map around eye</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Shadow map should not cover areas that are out of view</a:t>
            </a:r>
          </a:p>
          <a:p>
            <a:pPr algn="l" rtl="0" lvl="0" marR="0" indent="-395224"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y="0" x="0"/>
          <a:ext cy="0" cx="0"/>
          <a:chOff y="0" x="0"/>
          <a:chExt cy="0" cx="0"/>
        </a:xfrm>
      </p:grpSpPr>
      <p:sp>
        <p:nvSpPr>
          <p:cNvPr id="274" name="Shape 274"/>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Advanced Shadow Mapping </a:t>
            </a:r>
          </a:p>
        </p:txBody>
      </p:sp>
      <p:sp>
        <p:nvSpPr>
          <p:cNvPr id="275" name="Shape 275"/>
          <p:cNvSpPr txBox="1"/>
          <p:nvPr>
            <p:ph idx="1" type="body"/>
          </p:nvPr>
        </p:nvSpPr>
        <p:spPr>
          <a:xfrm>
            <a:off y="1600200" x="457200"/>
            <a:ext cy="4525963" cx="79247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Solutions: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Warping techniques</a:t>
            </a:r>
          </a:p>
          <a:p>
            <a:pPr algn="l" rtl="0" lvl="2" marR="0" indent="-256540" marL="1005839">
              <a:spcBef>
                <a:spcPts val="480"/>
              </a:spcBef>
              <a:buClr>
                <a:schemeClr val="accent2"/>
              </a:buClr>
              <a:buSzPct val="85000"/>
              <a:buFont typeface="Arial"/>
              <a:buChar char="○"/>
            </a:pPr>
            <a:r>
              <a:rPr strike="noStrike" u="none" b="0" cap="none" baseline="0" sz="2400" lang="en-US" i="0">
                <a:solidFill>
                  <a:schemeClr val="lt1"/>
                </a:solidFill>
                <a:latin typeface="Arial"/>
                <a:ea typeface="Arial"/>
                <a:cs typeface="Arial"/>
                <a:sym typeface="Arial"/>
              </a:rPr>
              <a:t>Perspective Shadow Maps (PSM)</a:t>
            </a:r>
          </a:p>
          <a:p>
            <a:pPr algn="l" rtl="0" lvl="2" marR="0" indent="-256540" marL="1005839">
              <a:spcBef>
                <a:spcPts val="480"/>
              </a:spcBef>
              <a:buClr>
                <a:schemeClr val="accent2"/>
              </a:buClr>
              <a:buSzPct val="85000"/>
              <a:buFont typeface="Arial"/>
              <a:buChar char="○"/>
            </a:pPr>
            <a:r>
              <a:rPr strike="noStrike" u="none" b="0" cap="none" baseline="0" sz="2400" lang="en-US" i="0">
                <a:solidFill>
                  <a:schemeClr val="lt1"/>
                </a:solidFill>
                <a:latin typeface="Arial"/>
                <a:ea typeface="Arial"/>
                <a:cs typeface="Arial"/>
                <a:sym typeface="Arial"/>
              </a:rPr>
              <a:t>Light Space Perspective Shadow Maps (LiSPSM)</a:t>
            </a:r>
          </a:p>
          <a:p>
            <a:pPr algn="l" rtl="0" lvl="2" marR="0" indent="-256540" marL="1005839">
              <a:spcBef>
                <a:spcPts val="480"/>
              </a:spcBef>
              <a:buClr>
                <a:schemeClr val="accent2"/>
              </a:buClr>
              <a:buSzPct val="85000"/>
              <a:buFont typeface="Arial"/>
              <a:buChar char="○"/>
            </a:pPr>
            <a:r>
              <a:rPr strike="noStrike" u="none" b="0" cap="none" baseline="0" sz="2400" lang="en-US" i="0">
                <a:solidFill>
                  <a:schemeClr val="lt1"/>
                </a:solidFill>
                <a:latin typeface="Arial"/>
                <a:ea typeface="Arial"/>
                <a:cs typeface="Arial"/>
                <a:sym typeface="Arial"/>
              </a:rPr>
              <a:t>Logarithmic Perspective Shadow Maps (LogPSM)</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Frustum partitioning techniques</a:t>
            </a:r>
          </a:p>
          <a:p>
            <a:pPr algn="l" rtl="0" lvl="2" marR="0" indent="-256540" marL="1005839">
              <a:spcBef>
                <a:spcPts val="480"/>
              </a:spcBef>
              <a:buClr>
                <a:schemeClr val="accent2"/>
              </a:buClr>
              <a:buSzPct val="85000"/>
              <a:buFont typeface="Arial"/>
              <a:buChar char="○"/>
            </a:pPr>
            <a:r>
              <a:rPr strike="noStrike" u="none" b="0" cap="none" baseline="0" sz="2400" lang="en-US" i="0">
                <a:solidFill>
                  <a:schemeClr val="lt1"/>
                </a:solidFill>
                <a:latin typeface="Arial"/>
                <a:ea typeface="Arial"/>
                <a:cs typeface="Arial"/>
                <a:sym typeface="Arial"/>
              </a:rPr>
              <a:t>Cascaded Shadow Maps</a:t>
            </a:r>
          </a:p>
          <a:p>
            <a:pPr algn="l" rtl="0" lvl="3" marR="0" indent="-238760" marL="1280160">
              <a:spcBef>
                <a:spcPts val="400"/>
              </a:spcBef>
              <a:buClr>
                <a:schemeClr val="accent3"/>
              </a:buClr>
              <a:buSzPct val="90000"/>
              <a:buFont typeface="Noto Symbol"/>
              <a:buChar char="●"/>
            </a:pPr>
            <a:r>
              <a:rPr strike="noStrike" u="none" b="0" cap="none" baseline="0" sz="2000" lang="en-US" i="0">
                <a:solidFill>
                  <a:schemeClr val="lt1"/>
                </a:solidFill>
                <a:latin typeface="Arial"/>
                <a:ea typeface="Arial"/>
                <a:cs typeface="Arial"/>
                <a:sym typeface="Arial"/>
              </a:rPr>
              <a:t>aka Z-partitioning, parallel split maps</a:t>
            </a:r>
          </a:p>
          <a:p>
            <a:pPr algn="l" rtl="0" lvl="2" marR="0" indent="-256540" marL="1005839">
              <a:spcBef>
                <a:spcPts val="480"/>
              </a:spcBef>
              <a:buClr>
                <a:schemeClr val="accent2"/>
              </a:buClr>
              <a:buSzPct val="85000"/>
              <a:buFont typeface="Arial"/>
              <a:buChar char="○"/>
            </a:pPr>
            <a:r>
              <a:rPr strike="noStrike" u="none" b="0" cap="none" baseline="0" sz="2400" lang="en-US" i="0">
                <a:solidFill>
                  <a:schemeClr val="lt1"/>
                </a:solidFill>
                <a:latin typeface="Arial"/>
                <a:ea typeface="Arial"/>
                <a:cs typeface="Arial"/>
                <a:sym typeface="Arial"/>
              </a:rPr>
              <a:t>Sample Distribution Shadow Maps</a:t>
            </a: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y="0" x="0"/>
          <a:ext cy="0" cx="0"/>
          <a:chOff y="0" x="0"/>
          <a:chExt cy="0" cx="0"/>
        </a:xfrm>
      </p:grpSpPr>
      <p:sp>
        <p:nvSpPr>
          <p:cNvPr id="280" name="Shape 28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Perspective Shadow Maps</a:t>
            </a:r>
          </a:p>
        </p:txBody>
      </p:sp>
      <p:sp>
        <p:nvSpPr>
          <p:cNvPr id="281" name="Shape 281"/>
          <p:cNvSpPr txBox="1"/>
          <p:nvPr>
            <p:ph idx="1" type="body"/>
          </p:nvPr>
        </p:nvSpPr>
        <p:spPr>
          <a:xfrm>
            <a:off y="1600200" x="381000"/>
            <a:ext cy="4525963" cx="85343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Apply perspective transformation to scene before rendering into shadow map</a:t>
            </a:r>
          </a:p>
          <a:p>
            <a:pPr algn="l" rtl="0" lvl="1" marR="0" indent="-277876" marL="722376">
              <a:spcBef>
                <a:spcPts val="440"/>
              </a:spcBef>
              <a:buClr>
                <a:schemeClr val="accent1"/>
              </a:buClr>
              <a:buSzPct val="90000"/>
              <a:buFont typeface="Noto Symbol"/>
              <a:buChar char="●"/>
            </a:pPr>
            <a:r>
              <a:rPr strike="noStrike" u="none" b="0" cap="none" baseline="0" sz="2200" lang="en-US" i="0">
                <a:solidFill>
                  <a:schemeClr val="lt1"/>
                </a:solidFill>
                <a:latin typeface="Arial"/>
                <a:ea typeface="Arial"/>
                <a:cs typeface="Arial"/>
                <a:sym typeface="Arial"/>
              </a:rPr>
              <a:t>Simply replace the standard view-projection matrix</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Skews shadow map so that there is more density near the eye.</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Still uses a single shadow map of the same resolution, but gets more out of it.</a:t>
            </a:r>
          </a:p>
        </p:txBody>
      </p:sp>
      <p:pic>
        <p:nvPicPr>
          <p:cNvPr id="282" name="Shape 282"/>
          <p:cNvPicPr preferRelativeResize="0"/>
          <p:nvPr/>
        </p:nvPicPr>
        <p:blipFill rotWithShape="1">
          <a:blip r:embed="rId3">
            <a:alphaModFix/>
          </a:blip>
          <a:srcRect t="0" b="0" r="0" l="0"/>
          <a:stretch/>
        </p:blipFill>
        <p:spPr>
          <a:xfrm>
            <a:off y="3581400" x="2971800"/>
            <a:ext cy="2917591" cx="5791200"/>
          </a:xfrm>
          <a:prstGeom prst="rect">
            <a:avLst/>
          </a:prstGeom>
          <a:noFill/>
          <a:ln>
            <a:noFill/>
          </a:ln>
        </p:spPr>
      </p:pic>
      <p:sp>
        <p:nvSpPr>
          <p:cNvPr id="283" name="Shape 283"/>
          <p:cNvSpPr/>
          <p:nvPr/>
        </p:nvSpPr>
        <p:spPr>
          <a:xfrm>
            <a:off y="6581000" x="0"/>
            <a:ext cy="276998" cx="6400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http://www-sop.inria.fr/reves/Basilic/2002/SD02/PerspectiveShadowMaps.pdf</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y="0" x="0"/>
          <a:ext cy="0" cx="0"/>
          <a:chOff y="0" x="0"/>
          <a:chExt cy="0" cx="0"/>
        </a:xfrm>
      </p:grpSpPr>
      <p:sp>
        <p:nvSpPr>
          <p:cNvPr id="288" name="Shape 288"/>
          <p:cNvSpPr txBox="1"/>
          <p:nvPr>
            <p:ph type="title"/>
          </p:nvPr>
        </p:nvSpPr>
        <p:spPr>
          <a:xfrm>
            <a:off y="274637" x="457200"/>
            <a:ext cy="1143000" cx="8077199"/>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3600" lang="en-US" i="0">
                <a:solidFill>
                  <a:schemeClr val="lt1"/>
                </a:solidFill>
                <a:latin typeface="Source Sans Pro"/>
                <a:ea typeface="Source Sans Pro"/>
                <a:cs typeface="Source Sans Pro"/>
                <a:sym typeface="Source Sans Pro"/>
              </a:rPr>
              <a:t>Light Space Perspective Shadow Maps</a:t>
            </a:r>
          </a:p>
        </p:txBody>
      </p:sp>
      <p:sp>
        <p:nvSpPr>
          <p:cNvPr id="289" name="Shape 289"/>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Fixes limitations of Perspective Shadow Maps</a:t>
            </a:r>
          </a:p>
          <a:p>
            <a:pPr algn="l" rtl="0" lvl="1" marR="0" indent="-277876" marL="722376">
              <a:spcBef>
                <a:spcPts val="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Perspective transformation applied to light view-projection matrix rather than eye view-projection matrix.</a:t>
            </a:r>
          </a:p>
          <a:p>
            <a:pPr algn="l" rtl="0" lvl="2" marR="0" indent="-256539" marL="1005839">
              <a:spcBef>
                <a:spcPts val="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Handles shadow casters that are behind the viewer</a:t>
            </a:r>
          </a:p>
          <a:p>
            <a:pPr algn="l" rtl="0" lvl="2" marR="0" indent="-256539" marL="1005839">
              <a:spcBef>
                <a:spcPts val="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Lights do not change their type (PSM may convert directional lights to point lights, incorrectly)</a:t>
            </a:r>
          </a:p>
          <a:p>
            <a:pPr algn="l" rtl="0" lvl="2" marR="0" indent="-256539" marL="1005839">
              <a:spcBef>
                <a:spcPts val="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Overall more stable and better-distributed error</a:t>
            </a:r>
          </a:p>
          <a:p>
            <a:pPr algn="l" rtl="0" lvl="1" marR="0" indent="-163576" marL="722376">
              <a:spcBef>
                <a:spcPts val="400"/>
              </a:spcBef>
              <a:buClr>
                <a:schemeClr val="accent1"/>
              </a:buClr>
              <a:buFont typeface="Noto Symbol"/>
              <a:buNone/>
            </a:pPr>
            <a:r>
              <a:t/>
            </a:r>
            <a:endParaRPr strike="noStrike" u="none" b="0" cap="none" baseline="0" sz="2000" i="0">
              <a:solidFill>
                <a:schemeClr val="lt1"/>
              </a:solidFill>
              <a:latin typeface="Arial"/>
              <a:ea typeface="Arial"/>
              <a:cs typeface="Arial"/>
              <a:sym typeface="Arial"/>
            </a:endParaRPr>
          </a:p>
        </p:txBody>
      </p:sp>
      <p:pic>
        <p:nvPicPr>
          <p:cNvPr id="290" name="Shape 290"/>
          <p:cNvPicPr preferRelativeResize="0"/>
          <p:nvPr/>
        </p:nvPicPr>
        <p:blipFill rotWithShape="1">
          <a:blip r:embed="rId3">
            <a:alphaModFix/>
          </a:blip>
          <a:srcRect t="0" b="0" r="0" l="0"/>
          <a:stretch/>
        </p:blipFill>
        <p:spPr>
          <a:xfrm>
            <a:off y="4114800" x="1752600"/>
            <a:ext cy="2382981" cx="4953000"/>
          </a:xfrm>
          <a:prstGeom prst="rect">
            <a:avLst/>
          </a:prstGeom>
          <a:noFill/>
          <a:ln>
            <a:noFill/>
          </a:ln>
        </p:spPr>
      </p:pic>
      <p:sp>
        <p:nvSpPr>
          <p:cNvPr id="291" name="Shape 291"/>
          <p:cNvSpPr/>
          <p:nvPr/>
        </p:nvSpPr>
        <p:spPr>
          <a:xfrm>
            <a:off y="6581000" x="0"/>
            <a:ext cy="276998" cx="6019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http://www.cse.chalmers.se/~uffe/SIGGRAPH2012CourseNotes.pdf</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y="0" x="0"/>
          <a:ext cy="0" cx="0"/>
          <a:chOff y="0" x="0"/>
          <a:chExt cy="0" cx="0"/>
        </a:xfrm>
      </p:grpSpPr>
      <p:sp>
        <p:nvSpPr>
          <p:cNvPr id="296" name="Shape 296"/>
          <p:cNvSpPr txBox="1"/>
          <p:nvPr>
            <p:ph type="title"/>
          </p:nvPr>
        </p:nvSpPr>
        <p:spPr>
          <a:xfrm>
            <a:off y="274637" x="457200"/>
            <a:ext cy="1143000" cx="7848599"/>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3600" lang="en-US" i="0">
                <a:solidFill>
                  <a:schemeClr val="lt1"/>
                </a:solidFill>
                <a:latin typeface="Source Sans Pro"/>
                <a:ea typeface="Source Sans Pro"/>
                <a:cs typeface="Source Sans Pro"/>
                <a:sym typeface="Source Sans Pro"/>
              </a:rPr>
              <a:t>Logarithmic Perspective Shadow Maps</a:t>
            </a:r>
          </a:p>
        </p:txBody>
      </p:sp>
      <p:sp>
        <p:nvSpPr>
          <p:cNvPr id="297" name="Shape 297"/>
          <p:cNvSpPr txBox="1"/>
          <p:nvPr>
            <p:ph idx="1" type="body"/>
          </p:nvPr>
        </p:nvSpPr>
        <p:spPr>
          <a:xfrm>
            <a:off y="1600200" x="457200"/>
            <a:ext cy="4525963" cx="76961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Perspective projection + logarithmic transformation.</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Optimal constant error</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Requires logarithmic rasterization, which is not supported by current GPU hardware</a:t>
            </a:r>
          </a:p>
        </p:txBody>
      </p:sp>
      <p:pic>
        <p:nvPicPr>
          <p:cNvPr id="298" name="Shape 298"/>
          <p:cNvPicPr preferRelativeResize="0"/>
          <p:nvPr/>
        </p:nvPicPr>
        <p:blipFill rotWithShape="1">
          <a:blip r:embed="rId3">
            <a:alphaModFix/>
          </a:blip>
          <a:srcRect t="0" b="0" r="0" l="0"/>
          <a:stretch/>
        </p:blipFill>
        <p:spPr>
          <a:xfrm>
            <a:off y="3429000" x="914400"/>
            <a:ext cy="2628899" cx="7143749"/>
          </a:xfrm>
          <a:prstGeom prst="rect">
            <a:avLst/>
          </a:prstGeom>
          <a:noFill/>
          <a:ln>
            <a:noFill/>
          </a:ln>
        </p:spPr>
      </p:pic>
      <p:sp>
        <p:nvSpPr>
          <p:cNvPr id="299" name="Shape 299"/>
          <p:cNvSpPr/>
          <p:nvPr/>
        </p:nvSpPr>
        <p:spPr>
          <a:xfrm>
            <a:off y="6581000" x="0"/>
            <a:ext cy="276998" cx="2613215"/>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http://gamma.cs.unc.edu/LOGPSM/</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y="0" x="0"/>
          <a:ext cy="0" cx="0"/>
          <a:chOff y="0" x="0"/>
          <a:chExt cy="0" cx="0"/>
        </a:xfrm>
      </p:grpSpPr>
      <p:sp>
        <p:nvSpPr>
          <p:cNvPr id="304" name="Shape 304"/>
          <p:cNvSpPr txBox="1"/>
          <p:nvPr>
            <p:ph type="title"/>
          </p:nvPr>
        </p:nvSpPr>
        <p:spPr>
          <a:xfrm>
            <a:off y="274637" x="457200"/>
            <a:ext cy="1143000" cx="80010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400" lang="en-US" i="0">
                <a:solidFill>
                  <a:schemeClr val="lt1"/>
                </a:solidFill>
                <a:latin typeface="Source Sans Pro"/>
                <a:ea typeface="Source Sans Pro"/>
                <a:cs typeface="Source Sans Pro"/>
                <a:sym typeface="Source Sans Pro"/>
              </a:rPr>
              <a:t>Results</a:t>
            </a:r>
          </a:p>
        </p:txBody>
      </p:sp>
      <p:sp>
        <p:nvSpPr>
          <p:cNvPr id="305" name="Shape 305"/>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Standard shadow map</a:t>
            </a:r>
          </a:p>
        </p:txBody>
      </p:sp>
      <p:pic>
        <p:nvPicPr>
          <p:cNvPr id="306" name="Shape 306"/>
          <p:cNvPicPr preferRelativeResize="0"/>
          <p:nvPr/>
        </p:nvPicPr>
        <p:blipFill rotWithShape="1">
          <a:blip r:embed="rId3">
            <a:alphaModFix/>
          </a:blip>
          <a:srcRect t="0" b="0" r="0" l="0"/>
          <a:stretch/>
        </p:blipFill>
        <p:spPr>
          <a:xfrm>
            <a:off y="2286000" x="277812"/>
            <a:ext cy="4160837" cx="4160837"/>
          </a:xfrm>
          <a:prstGeom prst="rect">
            <a:avLst/>
          </a:prstGeom>
          <a:noFill/>
          <a:ln>
            <a:noFill/>
          </a:ln>
        </p:spPr>
      </p:pic>
      <p:pic>
        <p:nvPicPr>
          <p:cNvPr id="307" name="Shape 307"/>
          <p:cNvPicPr preferRelativeResize="0"/>
          <p:nvPr/>
        </p:nvPicPr>
        <p:blipFill rotWithShape="1">
          <a:blip r:embed="rId4">
            <a:alphaModFix/>
          </a:blip>
          <a:srcRect t="0" b="0" r="0" l="0"/>
          <a:stretch/>
        </p:blipFill>
        <p:spPr>
          <a:xfrm>
            <a:off y="2286000" x="4724400"/>
            <a:ext cy="4160837" cx="4160837"/>
          </a:xfrm>
          <a:prstGeom prst="rect">
            <a:avLst/>
          </a:prstGeom>
          <a:noFill/>
          <a:ln>
            <a:noFill/>
          </a:ln>
        </p:spPr>
      </p:pic>
      <p:sp>
        <p:nvSpPr>
          <p:cNvPr id="308" name="Shape 308"/>
          <p:cNvSpPr/>
          <p:nvPr/>
        </p:nvSpPr>
        <p:spPr>
          <a:xfrm>
            <a:off y="6581000" x="0"/>
            <a:ext cy="276998" cx="2613215"/>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http://gamma.cs.unc.edu/LOGPSM/</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cond evt="onBegin" delay="0">
                          <p:tn val="2"/>
                        </p:cond>
                      </p:stCondLst>
                      <p:childTnLst>
                        <p:par>
                          <p:cTn fill="hold">
                            <p:stCondLst>
                              <p:cond delay="0"/>
                            </p:stCondLst>
                            <p:childTnLst>
                              <p:par>
                                <p:cTn presetID="10" fill="hold" presetSubtype="0" presetClass="exit" nodeType="afterEffect">
                                  <p:stCondLst>
                                    <p:cond delay="0"/>
                                  </p:stCondLst>
                                  <p:childTnLst>
                                    <p:animEffect transition="out" filter="fade">
                                      <p:cBhvr>
                                        <p:cTn dur="1"/>
                                        <p:tgtEl>
                                          <p:spTgt spid="306"/>
                                        </p:tgtEl>
                                      </p:cBhvr>
                                    </p:animEffect>
                                    <p:set>
                                      <p:cBhvr>
                                        <p:cTn dur="1" fill="hold">
                                          <p:stCondLst>
                                            <p:cond delay="1"/>
                                          </p:stCondLst>
                                        </p:cTn>
                                        <p:tgtEl>
                                          <p:spTgt spid="306"/>
                                        </p:tgtEl>
                                        <p:attrNameLst>
                                          <p:attrName>style.visibility</p:attrName>
                                        </p:attrNameLst>
                                      </p:cBhvr>
                                      <p:to>
                                        <p:strVal val="hidden"/>
                                      </p:to>
                                    </p:set>
                                  </p:childTnLst>
                                </p:cTn>
                              </p:par>
                            </p:childTnLst>
                          </p:cTn>
                        </p:par>
                        <p:par>
                          <p:cTn fill="hold">
                            <p:stCondLst>
                              <p:cond delay="1"/>
                            </p:stCondLst>
                            <p:childTnLst>
                              <p:par>
                                <p:cTn presetID="10" fill="hold" presetSubtype="0" presetClass="exit" nodeType="afterEffect">
                                  <p:stCondLst>
                                    <p:cond delay="0"/>
                                  </p:stCondLst>
                                  <p:childTnLst>
                                    <p:animEffect transition="out" filter="fade">
                                      <p:cBhvr>
                                        <p:cTn dur="1"/>
                                        <p:tgtEl>
                                          <p:spTgt spid="307"/>
                                        </p:tgtEl>
                                      </p:cBhvr>
                                    </p:animEffect>
                                    <p:set>
                                      <p:cBhvr>
                                        <p:cTn dur="1" fill="hold">
                                          <p:stCondLst>
                                            <p:cond delay="1"/>
                                          </p:stCondLst>
                                        </p:cTn>
                                        <p:tgtEl>
                                          <p:spTgt spid="3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y="0" x="0"/>
          <a:ext cy="0" cx="0"/>
          <a:chOff y="0" x="0"/>
          <a:chExt cy="0" cx="0"/>
        </a:xfrm>
      </p:grpSpPr>
      <p:sp>
        <p:nvSpPr>
          <p:cNvPr id="313" name="Shape 313"/>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Perspective Warping (LiPSM)</a:t>
            </a:r>
          </a:p>
        </p:txBody>
      </p:sp>
      <p:pic>
        <p:nvPicPr>
          <p:cNvPr id="314" name="Shape 314"/>
          <p:cNvPicPr preferRelativeResize="0"/>
          <p:nvPr/>
        </p:nvPicPr>
        <p:blipFill rotWithShape="1">
          <a:blip r:embed="rId3">
            <a:alphaModFix/>
          </a:blip>
          <a:srcRect t="0" b="0" r="0" l="0"/>
          <a:stretch/>
        </p:blipFill>
        <p:spPr>
          <a:xfrm>
            <a:off y="2286000" x="279400"/>
            <a:ext cy="4160837" cx="4160837"/>
          </a:xfrm>
          <a:prstGeom prst="rect">
            <a:avLst/>
          </a:prstGeom>
          <a:noFill/>
          <a:ln>
            <a:noFill/>
          </a:ln>
        </p:spPr>
      </p:pic>
      <p:pic>
        <p:nvPicPr>
          <p:cNvPr id="315" name="Shape 315"/>
          <p:cNvPicPr preferRelativeResize="0"/>
          <p:nvPr/>
        </p:nvPicPr>
        <p:blipFill rotWithShape="1">
          <a:blip r:embed="rId4">
            <a:alphaModFix/>
          </a:blip>
          <a:srcRect t="0" b="0" r="0" l="0"/>
          <a:stretch/>
        </p:blipFill>
        <p:spPr>
          <a:xfrm>
            <a:off y="2286000" x="4725987"/>
            <a:ext cy="4160837" cx="4160837"/>
          </a:xfrm>
          <a:prstGeom prst="rect">
            <a:avLst/>
          </a:prstGeom>
          <a:noFill/>
          <a:ln>
            <a:noFill/>
          </a:ln>
        </p:spPr>
      </p:pic>
      <p:sp>
        <p:nvSpPr>
          <p:cNvPr id="316" name="Shape 316"/>
          <p:cNvSpPr/>
          <p:nvPr/>
        </p:nvSpPr>
        <p:spPr>
          <a:xfrm>
            <a:off y="6581000" x="0"/>
            <a:ext cy="276998" cx="2613215"/>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http://gamma.cs.unc.edu/LOGPSM/</a:t>
            </a:r>
          </a:p>
        </p:txBody>
      </p:sp>
      <p:sp>
        <p:nvSpPr>
          <p:cNvPr id="317" name="Shape 317"/>
          <p:cNvSpPr txBox="1"/>
          <p:nvPr/>
        </p:nvSpPr>
        <p:spPr>
          <a:xfrm>
            <a:off y="274637" x="457200"/>
            <a:ext cy="1143000" cx="8001000"/>
          </a:xfrm>
          <a:prstGeom prst="rect">
            <a:avLst/>
          </a:prstGeom>
          <a:noFill/>
          <a:ln>
            <a:noFill/>
          </a:ln>
        </p:spPr>
        <p:txBody>
          <a:bodyPr bIns="45700" rIns="45700" lIns="45700" tIns="45700" anchor="ctr" anchorCtr="0">
            <a:noAutofit/>
          </a:bodyPr>
          <a:lstStyle/>
          <a:p>
            <a:pPr algn="l" rtl="0" lvl="0" marR="0" indent="0" marL="0">
              <a:lnSpc>
                <a:spcPct val="100000"/>
              </a:lnSpc>
              <a:spcBef>
                <a:spcPts val="0"/>
              </a:spcBef>
              <a:spcAft>
                <a:spcPts val="0"/>
              </a:spcAft>
              <a:buClr>
                <a:schemeClr val="lt1"/>
              </a:buClr>
              <a:buSzPct val="25000"/>
              <a:buFont typeface="Source Sans Pro"/>
              <a:buNone/>
            </a:pPr>
            <a:r>
              <a:rPr strike="noStrike" u="none" b="0" cap="none" baseline="0" sz="4400" lang="en-US" i="0">
                <a:solidFill>
                  <a:schemeClr val="lt1"/>
                </a:solidFill>
                <a:latin typeface="Source Sans Pro"/>
                <a:ea typeface="Source Sans Pro"/>
                <a:cs typeface="Source Sans Pro"/>
                <a:sym typeface="Source Sans Pro"/>
              </a:rPr>
              <a:t>Results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y="0" x="0"/>
          <a:ext cy="0" cx="0"/>
          <a:chOff y="0" x="0"/>
          <a:chExt cy="0" cx="0"/>
        </a:xfrm>
      </p:grpSpPr>
      <p:sp>
        <p:nvSpPr>
          <p:cNvPr id="108" name="Shape 108"/>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Soft shadows </a:t>
            </a:r>
          </a:p>
        </p:txBody>
      </p:sp>
      <p:sp>
        <p:nvSpPr>
          <p:cNvPr id="109" name="Shape 109"/>
          <p:cNvSpPr txBox="1"/>
          <p:nvPr>
            <p:ph idx="1" type="body"/>
          </p:nvPr>
        </p:nvSpPr>
        <p:spPr>
          <a:xfrm>
            <a:off y="4267200" x="5334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More realistic than hard shadows</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Light source treated as a physical object</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Shadow rays are now more like cones</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Penumbra: partially shadowed</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Umbra: completely shadowed</a:t>
            </a:r>
          </a:p>
        </p:txBody>
      </p:sp>
      <p:pic>
        <p:nvPicPr>
          <p:cNvPr id="110" name="Shape 110"/>
          <p:cNvPicPr preferRelativeResize="0"/>
          <p:nvPr/>
        </p:nvPicPr>
        <p:blipFill rotWithShape="1">
          <a:blip r:embed="rId3">
            <a:alphaModFix/>
          </a:blip>
          <a:srcRect t="0" b="0" r="0" l="0"/>
          <a:stretch/>
        </p:blipFill>
        <p:spPr>
          <a:xfrm>
            <a:off y="1371600" x="1295400"/>
            <a:ext cy="2714624" cx="5476874"/>
          </a:xfrm>
          <a:prstGeom prst="rect">
            <a:avLst/>
          </a:prstGeom>
          <a:noFill/>
          <a:ln>
            <a:noFill/>
          </a:ln>
        </p:spPr>
      </p:pic>
      <p:sp>
        <p:nvSpPr>
          <p:cNvPr id="111" name="Shape 111"/>
          <p:cNvSpPr/>
          <p:nvPr/>
        </p:nvSpPr>
        <p:spPr>
          <a:xfrm>
            <a:off y="6581000" x="0"/>
            <a:ext cy="276998" cx="52577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http://www.cse.chalmers.se/~uffe/SIGGRAPH2012CourseNotes.pdf</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y="0" x="0"/>
          <a:ext cy="0" cx="0"/>
          <a:chOff y="0" x="0"/>
          <a:chExt cy="0" cx="0"/>
        </a:xfrm>
      </p:grpSpPr>
      <p:sp>
        <p:nvSpPr>
          <p:cNvPr id="322" name="Shape 322"/>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Logarithmic Perspective Warping</a:t>
            </a:r>
          </a:p>
        </p:txBody>
      </p:sp>
      <p:pic>
        <p:nvPicPr>
          <p:cNvPr id="323" name="Shape 323"/>
          <p:cNvPicPr preferRelativeResize="0"/>
          <p:nvPr/>
        </p:nvPicPr>
        <p:blipFill rotWithShape="1">
          <a:blip r:embed="rId3">
            <a:alphaModFix/>
          </a:blip>
          <a:srcRect t="0" b="0" r="0" l="0"/>
          <a:stretch/>
        </p:blipFill>
        <p:spPr>
          <a:xfrm>
            <a:off y="2278061" x="276225"/>
            <a:ext cy="4160837" cx="4160837"/>
          </a:xfrm>
          <a:prstGeom prst="rect">
            <a:avLst/>
          </a:prstGeom>
          <a:noFill/>
          <a:ln>
            <a:noFill/>
          </a:ln>
        </p:spPr>
      </p:pic>
      <p:pic>
        <p:nvPicPr>
          <p:cNvPr id="324" name="Shape 324"/>
          <p:cNvPicPr preferRelativeResize="0"/>
          <p:nvPr/>
        </p:nvPicPr>
        <p:blipFill rotWithShape="1">
          <a:blip r:embed="rId4">
            <a:alphaModFix/>
          </a:blip>
          <a:srcRect t="0" b="0" r="0" l="0"/>
          <a:stretch/>
        </p:blipFill>
        <p:spPr>
          <a:xfrm>
            <a:off y="2278061" x="4724400"/>
            <a:ext cy="4160837" cx="4160837"/>
          </a:xfrm>
          <a:prstGeom prst="rect">
            <a:avLst/>
          </a:prstGeom>
          <a:noFill/>
          <a:ln>
            <a:noFill/>
          </a:ln>
        </p:spPr>
      </p:pic>
      <p:sp>
        <p:nvSpPr>
          <p:cNvPr id="325" name="Shape 325"/>
          <p:cNvSpPr/>
          <p:nvPr/>
        </p:nvSpPr>
        <p:spPr>
          <a:xfrm>
            <a:off y="6581000" x="0"/>
            <a:ext cy="276998" cx="2613215"/>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http://gamma.cs.unc.edu/LOGPSM/</a:t>
            </a:r>
          </a:p>
        </p:txBody>
      </p:sp>
      <p:sp>
        <p:nvSpPr>
          <p:cNvPr id="326" name="Shape 326"/>
          <p:cNvSpPr txBox="1"/>
          <p:nvPr/>
        </p:nvSpPr>
        <p:spPr>
          <a:xfrm>
            <a:off y="274637" x="457200"/>
            <a:ext cy="1143000" cx="8001000"/>
          </a:xfrm>
          <a:prstGeom prst="rect">
            <a:avLst/>
          </a:prstGeom>
          <a:noFill/>
          <a:ln>
            <a:noFill/>
          </a:ln>
        </p:spPr>
        <p:txBody>
          <a:bodyPr bIns="45700" rIns="45700" lIns="45700" tIns="45700" anchor="ctr" anchorCtr="0">
            <a:noAutofit/>
          </a:bodyPr>
          <a:lstStyle/>
          <a:p>
            <a:pPr algn="l" rtl="0" lvl="0" marR="0" indent="0" marL="0">
              <a:lnSpc>
                <a:spcPct val="100000"/>
              </a:lnSpc>
              <a:spcBef>
                <a:spcPts val="0"/>
              </a:spcBef>
              <a:spcAft>
                <a:spcPts val="0"/>
              </a:spcAft>
              <a:buClr>
                <a:schemeClr val="lt1"/>
              </a:buClr>
              <a:buSzPct val="25000"/>
              <a:buFont typeface="Source Sans Pro"/>
              <a:buNone/>
            </a:pPr>
            <a:r>
              <a:rPr strike="noStrike" u="none" b="0" cap="none" baseline="0" sz="4400" lang="en-US" i="0">
                <a:solidFill>
                  <a:schemeClr val="lt1"/>
                </a:solidFill>
                <a:latin typeface="Source Sans Pro"/>
                <a:ea typeface="Source Sans Pro"/>
                <a:cs typeface="Source Sans Pro"/>
                <a:sym typeface="Source Sans Pro"/>
              </a:rPr>
              <a:t>Results</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y="0" x="0"/>
          <a:ext cy="0" cx="0"/>
          <a:chOff y="0" x="0"/>
          <a:chExt cy="0" cx="0"/>
        </a:xfrm>
      </p:grpSpPr>
      <p:sp>
        <p:nvSpPr>
          <p:cNvPr id="331" name="Shape 33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Cascaded Shadow Maps</a:t>
            </a:r>
          </a:p>
        </p:txBody>
      </p:sp>
      <p:sp>
        <p:nvSpPr>
          <p:cNvPr id="332" name="Shape 332"/>
          <p:cNvSpPr txBox="1"/>
          <p:nvPr>
            <p:ph idx="1" type="body"/>
          </p:nvPr>
        </p:nvSpPr>
        <p:spPr>
          <a:xfrm>
            <a:off y="1371600" x="304800"/>
            <a:ext cy="4525963" cx="86868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Partition light frustum into multiple frusta</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Higher density near the eye, lower density away from the eye</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Each subfrustum gets its own shadow map. They are all the same size.</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Fragment shader samples the appropriate shadow map</a:t>
            </a:r>
          </a:p>
          <a:p>
            <a:pPr algn="l" rtl="0" lvl="0" marR="0" indent="-395224" marL="420624">
              <a:spcBef>
                <a:spcPts val="400"/>
              </a:spcBef>
              <a:buClr>
                <a:schemeClr val="accent1"/>
              </a:buClr>
              <a:buSzPct val="80000"/>
              <a:buFont typeface="Noto Symbol"/>
              <a:buChar char="⦿"/>
            </a:pPr>
            <a:r>
              <a:rPr strike="noStrike" u="none" b="0" cap="none" baseline="0" sz="2000" lang="en-US" i="0">
                <a:solidFill>
                  <a:schemeClr val="lt1"/>
                </a:solidFill>
                <a:latin typeface="Arial"/>
                <a:ea typeface="Arial"/>
                <a:cs typeface="Arial"/>
                <a:sym typeface="Arial"/>
              </a:rPr>
              <a:t>May use warping methods within each subfrustum</a:t>
            </a:r>
          </a:p>
          <a:p>
            <a:pPr algn="l" rtl="0" lvl="0" marR="0" indent="-293624" marL="420624">
              <a:spcBef>
                <a:spcPts val="400"/>
              </a:spcBef>
              <a:buClr>
                <a:schemeClr val="accent1"/>
              </a:buClr>
              <a:buFont typeface="Noto Symbol"/>
              <a:buNone/>
            </a:pPr>
            <a:r>
              <a:t/>
            </a:r>
            <a:endParaRPr strike="noStrike" u="none" b="0" cap="none" baseline="0" sz="2000" i="0">
              <a:solidFill>
                <a:schemeClr val="lt1"/>
              </a:solidFill>
              <a:latin typeface="Arial"/>
              <a:ea typeface="Arial"/>
              <a:cs typeface="Arial"/>
              <a:sym typeface="Arial"/>
            </a:endParaRPr>
          </a:p>
        </p:txBody>
      </p:sp>
      <p:pic>
        <p:nvPicPr>
          <p:cNvPr id="333" name="Shape 333"/>
          <p:cNvPicPr preferRelativeResize="0"/>
          <p:nvPr/>
        </p:nvPicPr>
        <p:blipFill rotWithShape="1">
          <a:blip r:embed="rId3">
            <a:alphaModFix/>
          </a:blip>
          <a:srcRect t="0" b="0" r="0" l="0"/>
          <a:stretch/>
        </p:blipFill>
        <p:spPr>
          <a:xfrm>
            <a:off y="3581400" x="685800"/>
            <a:ext cy="2781300" cx="3067049"/>
          </a:xfrm>
          <a:prstGeom prst="rect">
            <a:avLst/>
          </a:prstGeom>
          <a:noFill/>
          <a:ln>
            <a:noFill/>
          </a:ln>
        </p:spPr>
      </p:pic>
      <p:pic>
        <p:nvPicPr>
          <p:cNvPr id="334" name="Shape 334"/>
          <p:cNvPicPr preferRelativeResize="0"/>
          <p:nvPr/>
        </p:nvPicPr>
        <p:blipFill rotWithShape="1">
          <a:blip r:embed="rId4">
            <a:alphaModFix/>
          </a:blip>
          <a:srcRect t="0" b="0" r="0" l="0"/>
          <a:stretch/>
        </p:blipFill>
        <p:spPr>
          <a:xfrm>
            <a:off y="3581400" x="4191000"/>
            <a:ext cy="2812017" cx="4114800"/>
          </a:xfrm>
          <a:prstGeom prst="rect">
            <a:avLst/>
          </a:prstGeom>
          <a:noFill/>
          <a:ln>
            <a:noFill/>
          </a:ln>
        </p:spPr>
      </p:pic>
      <p:sp>
        <p:nvSpPr>
          <p:cNvPr id="335" name="Shape 335"/>
          <p:cNvSpPr/>
          <p:nvPr/>
        </p:nvSpPr>
        <p:spPr>
          <a:xfrm>
            <a:off y="6581000" x="0"/>
            <a:ext cy="276998" cx="8839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http://msdn.microsoft.com/en-us/library/windows/desktop/ee416307(v=vs.85).aspx</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y="0" x="0"/>
          <a:ext cy="0" cx="0"/>
          <a:chOff y="0" x="0"/>
          <a:chExt cy="0" cx="0"/>
        </a:xfrm>
      </p:grpSpPr>
      <p:sp>
        <p:nvSpPr>
          <p:cNvPr id="340" name="Shape 34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How to choose the partitions?</a:t>
            </a:r>
          </a:p>
        </p:txBody>
      </p:sp>
      <p:sp>
        <p:nvSpPr>
          <p:cNvPr id="341" name="Shape 341"/>
          <p:cNvSpPr txBox="1"/>
          <p:nvPr>
            <p:ph idx="1" type="body"/>
          </p:nvPr>
        </p:nvSpPr>
        <p:spPr>
          <a:xfrm>
            <a:off y="1600200" x="304800"/>
            <a:ext cy="4525963" cx="8686800"/>
          </a:xfrm>
          <a:prstGeom prst="rect">
            <a:avLst/>
          </a:prstGeom>
          <a:noFill/>
          <a:ln>
            <a:noFill/>
          </a:ln>
        </p:spPr>
        <p:txBody>
          <a:bodyPr bIns="45700" rIns="91425" lIns="91425" tIns="45700" anchor="t" anchorCtr="0">
            <a:noAutofit/>
          </a:bodyPr>
          <a:lstStyle/>
          <a:p>
            <a:pPr algn="l" rtl="0" lvl="0" marR="0" indent="-395224" marL="420624">
              <a:lnSpc>
                <a:spcPct val="90000"/>
              </a:lnSpc>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Chose static partitions based on specific views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Birds eye view requires only a few cascades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Standard walking view requires multiple cascades when the scene extends far.</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Annoying to always tweak parameters</a:t>
            </a:r>
          </a:p>
          <a:p>
            <a:pPr algn="l" rtl="0" lvl="0" marR="0" indent="-395224" marL="420624">
              <a:lnSpc>
                <a:spcPct val="90000"/>
              </a:lnSpc>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 Split types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Artist determined</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Uniform</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Logarithmic</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Find midpoint</a:t>
            </a:r>
          </a:p>
        </p:txBody>
      </p:sp>
      <p:pic>
        <p:nvPicPr>
          <p:cNvPr id="342" name="Shape 342"/>
          <p:cNvPicPr preferRelativeResize="0"/>
          <p:nvPr/>
        </p:nvPicPr>
        <p:blipFill rotWithShape="1">
          <a:blip r:embed="rId3">
            <a:alphaModFix/>
          </a:blip>
          <a:srcRect t="0" b="0" r="0" l="0"/>
          <a:stretch/>
        </p:blipFill>
        <p:spPr>
          <a:xfrm>
            <a:off y="4191000" x="4114800"/>
            <a:ext cy="2301765" cx="4343400"/>
          </a:xfrm>
          <a:prstGeom prst="rect">
            <a:avLst/>
          </a:prstGeom>
          <a:noFill/>
          <a:ln>
            <a:noFill/>
          </a:ln>
        </p:spPr>
      </p:pic>
      <p:sp>
        <p:nvSpPr>
          <p:cNvPr id="343" name="Shape 343"/>
          <p:cNvSpPr/>
          <p:nvPr/>
        </p:nvSpPr>
        <p:spPr>
          <a:xfrm>
            <a:off y="6581000" x="0"/>
            <a:ext cy="276998" cx="75438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http://http.developer.nvidia.com/GPUGems3/gpugems3_ch10.html</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y="0" x="0"/>
          <a:ext cy="0" cx="0"/>
          <a:chOff y="0" x="0"/>
          <a:chExt cy="0" cx="0"/>
        </a:xfrm>
      </p:grpSpPr>
      <p:sp>
        <p:nvSpPr>
          <p:cNvPr id="348" name="Shape 348"/>
          <p:cNvSpPr txBox="1"/>
          <p:nvPr>
            <p:ph type="title"/>
          </p:nvPr>
        </p:nvSpPr>
        <p:spPr>
          <a:xfrm>
            <a:off y="274637" x="457200"/>
            <a:ext cy="1143000" cx="7696199"/>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How to choose the partitions?</a:t>
            </a:r>
          </a:p>
        </p:txBody>
      </p:sp>
      <p:sp>
        <p:nvSpPr>
          <p:cNvPr id="349" name="Shape 349"/>
          <p:cNvSpPr txBox="1"/>
          <p:nvPr>
            <p:ph idx="1" type="body"/>
          </p:nvPr>
        </p:nvSpPr>
        <p:spPr>
          <a:xfrm>
            <a:off y="1600200" x="457200"/>
            <a:ext cy="4525963" cx="83819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Better to have a dynamic approach</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Sample Distribution Shadow Maps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Use geometry information and occlusion tests to create tightly bound frusta. </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Approximate logarithmic splits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A more complicated approach involves analyzing the z distribution of samples (from the camera’s point of view) in a compute shader. </a:t>
            </a: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y="0" x="0"/>
          <a:ext cy="0" cx="0"/>
          <a:chOff y="0" x="0"/>
          <a:chExt cy="0" cx="0"/>
        </a:xfrm>
      </p:grpSpPr>
      <p:sp>
        <p:nvSpPr>
          <p:cNvPr id="354" name="Shape 354"/>
          <p:cNvSpPr txBox="1"/>
          <p:nvPr>
            <p:ph type="title"/>
          </p:nvPr>
        </p:nvSpPr>
        <p:spPr>
          <a:xfrm>
            <a:off y="0"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3600" lang="en-US" i="0">
                <a:solidFill>
                  <a:schemeClr val="lt1"/>
                </a:solidFill>
                <a:latin typeface="Source Sans Pro"/>
                <a:ea typeface="Source Sans Pro"/>
                <a:cs typeface="Source Sans Pro"/>
                <a:sym typeface="Source Sans Pro"/>
              </a:rPr>
              <a:t>Results</a:t>
            </a:r>
          </a:p>
        </p:txBody>
      </p:sp>
      <p:pic>
        <p:nvPicPr>
          <p:cNvPr id="355" name="Shape 355"/>
          <p:cNvPicPr preferRelativeResize="0"/>
          <p:nvPr/>
        </p:nvPicPr>
        <p:blipFill rotWithShape="1">
          <a:blip r:embed="rId3">
            <a:alphaModFix/>
          </a:blip>
          <a:srcRect t="0" b="0" r="0" l="0"/>
          <a:stretch/>
        </p:blipFill>
        <p:spPr>
          <a:xfrm>
            <a:off y="1371600" x="914400"/>
            <a:ext cy="2554215" cx="2666999"/>
          </a:xfrm>
          <a:prstGeom prst="rect">
            <a:avLst/>
          </a:prstGeom>
          <a:noFill/>
          <a:ln>
            <a:noFill/>
          </a:ln>
        </p:spPr>
      </p:pic>
      <p:pic>
        <p:nvPicPr>
          <p:cNvPr id="356" name="Shape 356"/>
          <p:cNvPicPr preferRelativeResize="0"/>
          <p:nvPr/>
        </p:nvPicPr>
        <p:blipFill rotWithShape="1">
          <a:blip r:embed="rId4">
            <a:alphaModFix/>
          </a:blip>
          <a:srcRect t="0" b="0" r="0" l="0"/>
          <a:stretch/>
        </p:blipFill>
        <p:spPr>
          <a:xfrm>
            <a:off y="4114800" x="304800"/>
            <a:ext cy="2209799" cx="3945632"/>
          </a:xfrm>
          <a:prstGeom prst="rect">
            <a:avLst/>
          </a:prstGeom>
          <a:noFill/>
          <a:ln>
            <a:noFill/>
          </a:ln>
        </p:spPr>
      </p:pic>
      <p:pic>
        <p:nvPicPr>
          <p:cNvPr id="357" name="Shape 357"/>
          <p:cNvPicPr preferRelativeResize="0"/>
          <p:nvPr/>
        </p:nvPicPr>
        <p:blipFill rotWithShape="1">
          <a:blip r:embed="rId5">
            <a:alphaModFix/>
          </a:blip>
          <a:srcRect t="0" b="0" r="0" l="0"/>
          <a:stretch/>
        </p:blipFill>
        <p:spPr>
          <a:xfrm>
            <a:off y="4114800" x="4724400"/>
            <a:ext cy="2231553" cx="3962399"/>
          </a:xfrm>
          <a:prstGeom prst="rect">
            <a:avLst/>
          </a:prstGeom>
          <a:noFill/>
          <a:ln>
            <a:noFill/>
          </a:ln>
        </p:spPr>
      </p:pic>
      <p:pic>
        <p:nvPicPr>
          <p:cNvPr id="358" name="Shape 358"/>
          <p:cNvPicPr preferRelativeResize="0"/>
          <p:nvPr/>
        </p:nvPicPr>
        <p:blipFill rotWithShape="1">
          <a:blip r:embed="rId6">
            <a:alphaModFix/>
          </a:blip>
          <a:srcRect t="0" b="0" r="0" l="0"/>
          <a:stretch/>
        </p:blipFill>
        <p:spPr>
          <a:xfrm>
            <a:off y="1388745" x="5334000"/>
            <a:ext cy="2573655" cx="2666999"/>
          </a:xfrm>
          <a:prstGeom prst="rect">
            <a:avLst/>
          </a:prstGeom>
          <a:noFill/>
          <a:ln>
            <a:noFill/>
          </a:ln>
        </p:spPr>
      </p:pic>
      <p:sp>
        <p:nvSpPr>
          <p:cNvPr id="359" name="Shape 359"/>
          <p:cNvSpPr txBox="1"/>
          <p:nvPr/>
        </p:nvSpPr>
        <p:spPr>
          <a:xfrm>
            <a:off y="914400" x="1066800"/>
            <a:ext cy="276998" cx="255390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rgbClr val="FFC000"/>
                </a:solidFill>
                <a:latin typeface="Arial"/>
                <a:ea typeface="Arial"/>
                <a:cs typeface="Arial"/>
                <a:sym typeface="Arial"/>
              </a:rPr>
              <a:t>Standard Cascaded Shadow Maps</a:t>
            </a:r>
          </a:p>
        </p:txBody>
      </p:sp>
      <p:sp>
        <p:nvSpPr>
          <p:cNvPr id="360" name="Shape 360"/>
          <p:cNvSpPr txBox="1"/>
          <p:nvPr/>
        </p:nvSpPr>
        <p:spPr>
          <a:xfrm>
            <a:off y="914400" x="5410200"/>
            <a:ext cy="276998" cx="2528255"/>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rgbClr val="FFC000"/>
                </a:solidFill>
                <a:latin typeface="Arial"/>
                <a:ea typeface="Arial"/>
                <a:cs typeface="Arial"/>
                <a:sym typeface="Arial"/>
              </a:rPr>
              <a:t>Sample Distribution Shadow Maps</a:t>
            </a:r>
          </a:p>
        </p:txBody>
      </p:sp>
      <p:sp>
        <p:nvSpPr>
          <p:cNvPr id="361" name="Shape 361"/>
          <p:cNvSpPr/>
          <p:nvPr/>
        </p:nvSpPr>
        <p:spPr>
          <a:xfrm>
            <a:off y="6581000" x="0"/>
            <a:ext cy="276998" cx="929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7"/>
              </a:rPr>
              <a:t>http://visual-computing.intel-research.net/art/publications/sdsm/sampleDistributionShadowMaps_SIGGRAPH2010_notes.pdf</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y="0" x="0"/>
          <a:ext cy="0" cx="0"/>
          <a:chOff y="0" x="0"/>
          <a:chExt cy="0" cx="0"/>
        </a:xfrm>
      </p:grpSpPr>
      <p:sp>
        <p:nvSpPr>
          <p:cNvPr id="366" name="Shape 366"/>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Smoothing Hard Shadows</a:t>
            </a:r>
          </a:p>
        </p:txBody>
      </p:sp>
      <p:sp>
        <p:nvSpPr>
          <p:cNvPr id="367" name="Shape 367"/>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Linear Filtering</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Percentage Closer Filtering</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Variance Shadow Maps </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y="0" x="0"/>
          <a:ext cy="0" cx="0"/>
          <a:chOff y="0" x="0"/>
          <a:chExt cy="0" cx="0"/>
        </a:xfrm>
      </p:grpSpPr>
      <p:sp>
        <p:nvSpPr>
          <p:cNvPr id="372" name="Shape 372"/>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Linear Filtering</a:t>
            </a:r>
          </a:p>
        </p:txBody>
      </p:sp>
      <p:sp>
        <p:nvSpPr>
          <p:cNvPr id="373" name="Shape 373"/>
          <p:cNvSpPr txBox="1"/>
          <p:nvPr>
            <p:ph idx="1" type="body"/>
          </p:nvPr>
        </p:nvSpPr>
        <p:spPr>
          <a:xfrm>
            <a:off y="1600200" x="457200"/>
            <a:ext cy="4525963" cx="80771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800" lang="en-US" i="0">
                <a:solidFill>
                  <a:schemeClr val="lt1"/>
                </a:solidFill>
                <a:latin typeface="Arial"/>
                <a:ea typeface="Arial"/>
                <a:cs typeface="Arial"/>
                <a:sym typeface="Arial"/>
              </a:rPr>
              <a:t>Enable linear filtering on shadow map texture</a:t>
            </a:r>
          </a:p>
          <a:p>
            <a:pPr algn="l" rtl="0" lvl="1" marR="0" indent="-277876" marL="722376">
              <a:spcBef>
                <a:spcPts val="480"/>
              </a:spcBef>
              <a:buClr>
                <a:schemeClr val="accent1"/>
              </a:buClr>
              <a:buSzPct val="90000"/>
              <a:buFont typeface="Noto Symbol"/>
              <a:buChar char="●"/>
            </a:pPr>
            <a:r>
              <a:rPr strike="noStrike" u="none" b="0" cap="none" baseline="0" sz="2400" lang="en-US" i="0">
                <a:solidFill>
                  <a:schemeClr val="lt1"/>
                </a:solidFill>
                <a:latin typeface="Arial"/>
                <a:ea typeface="Arial"/>
                <a:cs typeface="Arial"/>
                <a:sym typeface="Arial"/>
              </a:rPr>
              <a:t>Interpolates depth between 2x2 region of pixels instead of just choosing the depth of the closest pixel</a:t>
            </a:r>
          </a:p>
          <a:p>
            <a:pPr algn="l" rtl="0" lvl="0" marR="0" indent="-395224" marL="420624">
              <a:spcBef>
                <a:spcPts val="560"/>
              </a:spcBef>
              <a:buClr>
                <a:schemeClr val="accent1"/>
              </a:buClr>
              <a:buSzPct val="80000"/>
              <a:buFont typeface="Noto Symbol"/>
              <a:buChar char="⦿"/>
            </a:pPr>
            <a:r>
              <a:rPr strike="noStrike" u="none" b="0" cap="none" baseline="0" sz="2800" lang="en-US" i="0">
                <a:solidFill>
                  <a:schemeClr val="lt1"/>
                </a:solidFill>
                <a:latin typeface="Arial"/>
                <a:ea typeface="Arial"/>
                <a:cs typeface="Arial"/>
                <a:sym typeface="Arial"/>
              </a:rPr>
              <a:t>Really, really simple. But not exactly correct.</a:t>
            </a:r>
          </a:p>
          <a:p>
            <a:pPr algn="l" rtl="0" lvl="0" marR="0" indent="-395224"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374" name="Shape 374"/>
          <p:cNvPicPr preferRelativeResize="0"/>
          <p:nvPr/>
        </p:nvPicPr>
        <p:blipFill rotWithShape="1">
          <a:blip r:embed="rId3">
            <a:alphaModFix/>
          </a:blip>
          <a:srcRect t="0" b="0" r="0" l="0"/>
          <a:stretch/>
        </p:blipFill>
        <p:spPr>
          <a:xfrm>
            <a:off y="4267200" x="914400"/>
            <a:ext cy="2422714" cx="3200399"/>
          </a:xfrm>
          <a:prstGeom prst="rect">
            <a:avLst/>
          </a:prstGeom>
          <a:noFill/>
          <a:ln>
            <a:noFill/>
          </a:ln>
        </p:spPr>
      </p:pic>
      <p:pic>
        <p:nvPicPr>
          <p:cNvPr id="375" name="Shape 375"/>
          <p:cNvPicPr preferRelativeResize="0"/>
          <p:nvPr/>
        </p:nvPicPr>
        <p:blipFill rotWithShape="1">
          <a:blip r:embed="rId4">
            <a:alphaModFix/>
          </a:blip>
          <a:srcRect t="0" b="0" r="0" l="0"/>
          <a:stretch/>
        </p:blipFill>
        <p:spPr>
          <a:xfrm>
            <a:off y="4267200" x="4724400"/>
            <a:ext cy="2451834" cx="3276600"/>
          </a:xfrm>
          <a:prstGeom prst="rect">
            <a:avLst/>
          </a:prstGeom>
          <a:noFill/>
          <a:ln>
            <a:noFill/>
          </a:ln>
        </p:spPr>
      </p:pic>
      <p:sp>
        <p:nvSpPr>
          <p:cNvPr id="376" name="Shape 376"/>
          <p:cNvSpPr txBox="1"/>
          <p:nvPr/>
        </p:nvSpPr>
        <p:spPr>
          <a:xfrm>
            <a:off y="3886200" x="1295400"/>
            <a:ext cy="307800" cx="29255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512x512 with GL_NEAREST</a:t>
            </a:r>
          </a:p>
        </p:txBody>
      </p:sp>
      <p:sp>
        <p:nvSpPr>
          <p:cNvPr id="377" name="Shape 377"/>
          <p:cNvSpPr txBox="1"/>
          <p:nvPr/>
        </p:nvSpPr>
        <p:spPr>
          <a:xfrm>
            <a:off y="3886200" x="5105400"/>
            <a:ext cy="307800" cx="28194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400" lang="en-US" i="0">
                <a:solidFill>
                  <a:srgbClr val="FFC000"/>
                </a:solidFill>
                <a:latin typeface="Arial"/>
                <a:ea typeface="Arial"/>
                <a:cs typeface="Arial"/>
                <a:sym typeface="Arial"/>
              </a:rPr>
              <a:t>512x512 with GL_LINEAR</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y="0" x="0"/>
          <a:ext cy="0" cx="0"/>
          <a:chOff y="0" x="0"/>
          <a:chExt cy="0" cx="0"/>
        </a:xfrm>
      </p:grpSpPr>
      <p:sp>
        <p:nvSpPr>
          <p:cNvPr id="382" name="Shape 382"/>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Percentage Closer Filtering</a:t>
            </a:r>
          </a:p>
        </p:txBody>
      </p:sp>
      <p:sp>
        <p:nvSpPr>
          <p:cNvPr id="383" name="Shape 383"/>
          <p:cNvSpPr txBox="1"/>
          <p:nvPr>
            <p:ph idx="1" type="body"/>
          </p:nvPr>
        </p:nvSpPr>
        <p:spPr>
          <a:xfrm>
            <a:off y="1600200" x="457200"/>
            <a:ext cy="4525963" cx="7086600"/>
          </a:xfrm>
          <a:prstGeom prst="rect">
            <a:avLst/>
          </a:prstGeom>
          <a:noFill/>
          <a:ln>
            <a:noFill/>
          </a:ln>
        </p:spPr>
        <p:txBody>
          <a:bodyPr bIns="45700" rIns="91425" lIns="91425" tIns="45700" anchor="t" anchorCtr="0">
            <a:noAutofit/>
          </a:bodyPr>
          <a:lstStyle/>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Simulate soft shadows by looking at neighboring shadow texels.</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Take 4 nearest samples in shadow map</a:t>
            </a:r>
          </a:p>
          <a:p>
            <a:pPr algn="l" rtl="0" lvl="1" marR="0" indent="-277876" marL="722376">
              <a:lnSpc>
                <a:spcPct val="80000"/>
              </a:lnSpc>
              <a:spcBef>
                <a:spcPts val="0"/>
              </a:spcBef>
              <a:buClr>
                <a:schemeClr val="accent1"/>
              </a:buClr>
              <a:buSzPct val="87857"/>
              <a:buFont typeface="Noto Symbol"/>
              <a:buChar char="●"/>
            </a:pPr>
            <a:r>
              <a:rPr strike="noStrike" u="none" b="0" cap="none" baseline="0" sz="2050" lang="en-US" i="0">
                <a:solidFill>
                  <a:schemeClr val="lt1"/>
                </a:solidFill>
                <a:latin typeface="Arial"/>
                <a:ea typeface="Arial"/>
                <a:cs typeface="Arial"/>
                <a:sym typeface="Arial"/>
              </a:rPr>
              <a:t>Use GLSL command </a:t>
            </a:r>
            <a:r>
              <a:rPr strike="noStrike" u="none" b="0" cap="none" baseline="0" sz="2050" lang="en-US" i="1">
                <a:solidFill>
                  <a:schemeClr val="lt1"/>
                </a:solidFill>
                <a:latin typeface="Arial"/>
                <a:ea typeface="Arial"/>
                <a:cs typeface="Arial"/>
                <a:sym typeface="Arial"/>
              </a:rPr>
              <a:t>textureGather</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Compare the surface’s depth with each  of these samples. </a:t>
            </a:r>
          </a:p>
          <a:p>
            <a:pPr algn="l" rtl="0" lvl="1" marR="0" indent="-277876" marL="722376">
              <a:lnSpc>
                <a:spcPct val="80000"/>
              </a:lnSpc>
              <a:spcBef>
                <a:spcPts val="0"/>
              </a:spcBef>
              <a:buClr>
                <a:schemeClr val="accent1"/>
              </a:buClr>
              <a:buSzPct val="87857"/>
              <a:buFont typeface="Noto Symbol"/>
              <a:buChar char="●"/>
            </a:pPr>
            <a:r>
              <a:rPr strike="noStrike" u="none" b="0" cap="none" baseline="0" sz="2050" lang="en-US" i="0">
                <a:solidFill>
                  <a:schemeClr val="lt1"/>
                </a:solidFill>
                <a:latin typeface="Arial"/>
                <a:ea typeface="Arial"/>
                <a:cs typeface="Arial"/>
                <a:sym typeface="Arial"/>
              </a:rPr>
              <a:t>Supply surface depth to </a:t>
            </a:r>
            <a:r>
              <a:rPr strike="noStrike" u="none" b="0" cap="none" baseline="0" sz="2050" lang="en-US" i="1">
                <a:solidFill>
                  <a:schemeClr val="lt1"/>
                </a:solidFill>
                <a:latin typeface="Arial"/>
                <a:ea typeface="Arial"/>
                <a:cs typeface="Arial"/>
                <a:sym typeface="Arial"/>
              </a:rPr>
              <a:t>textureGather</a:t>
            </a:r>
            <a:r>
              <a:rPr strike="noStrike" u="none" b="0" cap="none" baseline="0" sz="2050" lang="en-US" i="0">
                <a:solidFill>
                  <a:schemeClr val="lt1"/>
                </a:solidFill>
                <a:latin typeface="Arial"/>
                <a:ea typeface="Arial"/>
                <a:cs typeface="Arial"/>
                <a:sym typeface="Arial"/>
              </a:rPr>
              <a:t> call</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Bilinearly interpolate the results</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Different than linear filtering, which interpolates the depth values and not the results of the comparisons. </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To get a larger penumbra, sample 16 nearest texels with 4 textureGather calls.</a:t>
            </a:r>
          </a:p>
        </p:txBody>
      </p:sp>
      <p:pic>
        <p:nvPicPr>
          <p:cNvPr id="384" name="Shape 384"/>
          <p:cNvPicPr preferRelativeResize="0"/>
          <p:nvPr/>
        </p:nvPicPr>
        <p:blipFill rotWithShape="1">
          <a:blip r:embed="rId3">
            <a:alphaModFix/>
          </a:blip>
          <a:srcRect t="0" b="0" r="0" l="0"/>
          <a:stretch/>
        </p:blipFill>
        <p:spPr>
          <a:xfrm>
            <a:off y="1828800" x="6934200"/>
            <a:ext cy="1904999" cx="1904999"/>
          </a:xfrm>
          <a:prstGeom prst="rect">
            <a:avLst/>
          </a:prstGeom>
          <a:noFill/>
          <a:ln>
            <a:noFill/>
          </a:ln>
        </p:spPr>
      </p:pic>
      <p:sp>
        <p:nvSpPr>
          <p:cNvPr id="385" name="Shape 385"/>
          <p:cNvSpPr/>
          <p:nvPr/>
        </p:nvSpPr>
        <p:spPr>
          <a:xfrm>
            <a:off y="6581000" x="0"/>
            <a:ext cy="276998" cx="73152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http://http.developer.nvidia.com/GPUGems/gpugems_ch11.html</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y="0" x="0"/>
          <a:ext cy="0" cx="0"/>
          <a:chOff y="0" x="0"/>
          <a:chExt cy="0" cx="0"/>
        </a:xfrm>
      </p:grpSpPr>
      <p:sp>
        <p:nvSpPr>
          <p:cNvPr id="390" name="Shape 39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Percentage Closer Filtering</a:t>
            </a:r>
          </a:p>
        </p:txBody>
      </p:sp>
      <p:sp>
        <p:nvSpPr>
          <p:cNvPr id="391" name="Shape 391"/>
          <p:cNvSpPr txBox="1"/>
          <p:nvPr>
            <p:ph idx="1" type="body"/>
          </p:nvPr>
        </p:nvSpPr>
        <p:spPr>
          <a:xfrm>
            <a:off y="1600200" x="457200"/>
            <a:ext cy="4525963" cx="68580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200" lang="en-US" i="0">
                <a:solidFill>
                  <a:schemeClr val="lt1"/>
                </a:solidFill>
                <a:latin typeface="Arial"/>
                <a:ea typeface="Arial"/>
                <a:cs typeface="Arial"/>
                <a:sym typeface="Arial"/>
              </a:rPr>
              <a:t>Sample random neighbors to get a less patterned look</a:t>
            </a:r>
          </a:p>
          <a:p>
            <a:pPr algn="l" rtl="0" lvl="1" marR="0" indent="-277876" marL="722376">
              <a:spcBef>
                <a:spcPts val="480"/>
              </a:spcBef>
              <a:buClr>
                <a:schemeClr val="accent1"/>
              </a:buClr>
              <a:buSzPct val="90000"/>
              <a:buFont typeface="Noto Symbol"/>
              <a:buChar char="●"/>
            </a:pPr>
            <a:r>
              <a:rPr strike="noStrike" u="none" b="0" cap="none" baseline="0" sz="2400" lang="en-US" i="0">
                <a:solidFill>
                  <a:schemeClr val="lt1"/>
                </a:solidFill>
                <a:latin typeface="Arial"/>
                <a:ea typeface="Arial"/>
                <a:cs typeface="Arial"/>
                <a:sym typeface="Arial"/>
              </a:rPr>
              <a:t>Use a non-uniform disk. Rotate the disk using random rotations stored in a texture.</a:t>
            </a:r>
          </a:p>
          <a:p>
            <a:pPr algn="l" rtl="0" lvl="0" marR="0" indent="-242823" marL="420624">
              <a:spcBef>
                <a:spcPts val="600"/>
              </a:spcBef>
              <a:buClr>
                <a:schemeClr val="accent1"/>
              </a:buClr>
              <a:buFont typeface="Noto Symbol"/>
              <a:buNone/>
            </a:pPr>
            <a:r>
              <a:t/>
            </a:r>
            <a:endParaRPr strike="noStrike" u="none" b="1" cap="none" baseline="0" sz="3000" i="0">
              <a:solidFill>
                <a:schemeClr val="lt1"/>
              </a:solidFill>
              <a:latin typeface="Arial"/>
              <a:ea typeface="Arial"/>
              <a:cs typeface="Arial"/>
              <a:sym typeface="Arial"/>
            </a:endParaRPr>
          </a:p>
        </p:txBody>
      </p:sp>
      <p:pic>
        <p:nvPicPr>
          <p:cNvPr id="392" name="Shape 392"/>
          <p:cNvPicPr preferRelativeResize="0"/>
          <p:nvPr/>
        </p:nvPicPr>
        <p:blipFill rotWithShape="1">
          <a:blip r:embed="rId3">
            <a:alphaModFix/>
          </a:blip>
          <a:srcRect t="0" b="0" r="0" l="0"/>
          <a:stretch/>
        </p:blipFill>
        <p:spPr>
          <a:xfrm>
            <a:off y="3755648" x="914399"/>
            <a:ext cy="2750145" cx="2971799"/>
          </a:xfrm>
          <a:prstGeom prst="rect">
            <a:avLst/>
          </a:prstGeom>
          <a:noFill/>
          <a:ln>
            <a:noFill/>
          </a:ln>
        </p:spPr>
      </p:pic>
      <p:pic>
        <p:nvPicPr>
          <p:cNvPr id="393" name="Shape 393"/>
          <p:cNvPicPr preferRelativeResize="0"/>
          <p:nvPr/>
        </p:nvPicPr>
        <p:blipFill rotWithShape="1">
          <a:blip r:embed="rId4">
            <a:alphaModFix/>
          </a:blip>
          <a:srcRect t="0" b="0" r="0" l="0"/>
          <a:stretch/>
        </p:blipFill>
        <p:spPr>
          <a:xfrm>
            <a:off y="1219200" x="7467600"/>
            <a:ext cy="1356124" cx="1401785"/>
          </a:xfrm>
          <a:prstGeom prst="rect">
            <a:avLst/>
          </a:prstGeom>
          <a:noFill/>
          <a:ln>
            <a:noFill/>
          </a:ln>
        </p:spPr>
      </p:pic>
      <p:pic>
        <p:nvPicPr>
          <p:cNvPr id="394" name="Shape 394"/>
          <p:cNvPicPr preferRelativeResize="0"/>
          <p:nvPr/>
        </p:nvPicPr>
        <p:blipFill rotWithShape="1">
          <a:blip r:embed="rId5">
            <a:alphaModFix/>
          </a:blip>
          <a:srcRect t="0" b="0" r="0" l="0"/>
          <a:stretch/>
        </p:blipFill>
        <p:spPr>
          <a:xfrm>
            <a:off y="2743200" x="7467600"/>
            <a:ext cy="1389270" cx="1295400"/>
          </a:xfrm>
          <a:prstGeom prst="rect">
            <a:avLst/>
          </a:prstGeom>
          <a:noFill/>
          <a:ln>
            <a:noFill/>
          </a:ln>
        </p:spPr>
      </p:pic>
      <p:pic>
        <p:nvPicPr>
          <p:cNvPr id="395" name="Shape 395"/>
          <p:cNvPicPr preferRelativeResize="0"/>
          <p:nvPr/>
        </p:nvPicPr>
        <p:blipFill rotWithShape="1">
          <a:blip r:embed="rId6">
            <a:alphaModFix/>
          </a:blip>
          <a:srcRect t="0" b="0" r="0" l="0"/>
          <a:stretch/>
        </p:blipFill>
        <p:spPr>
          <a:xfrm>
            <a:off y="3733800" x="4191000"/>
            <a:ext cy="2803146" cx="3048000"/>
          </a:xfrm>
          <a:prstGeom prst="rect">
            <a:avLst/>
          </a:prstGeom>
          <a:noFill/>
          <a:ln>
            <a:noFill/>
          </a:ln>
        </p:spPr>
      </p:pic>
      <p:sp>
        <p:nvSpPr>
          <p:cNvPr id="396" name="Shape 396"/>
          <p:cNvSpPr/>
          <p:nvPr/>
        </p:nvSpPr>
        <p:spPr>
          <a:xfrm>
            <a:off y="6581000" x="0"/>
            <a:ext cy="276998" cx="8077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7"/>
              </a:rPr>
              <a:t>http://developer.amd.com/media/gpu_assets/Isidoro-ShadowMapping.pdf</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y="0" x="0"/>
          <a:ext cy="0" cx="0"/>
          <a:chOff y="0" x="0"/>
          <a:chExt cy="0" cx="0"/>
        </a:xfrm>
      </p:grpSpPr>
      <p:sp>
        <p:nvSpPr>
          <p:cNvPr id="401" name="Shape 40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Variance Shadow Maps</a:t>
            </a:r>
          </a:p>
        </p:txBody>
      </p:sp>
      <p:sp>
        <p:nvSpPr>
          <p:cNvPr id="402" name="Shape 402"/>
          <p:cNvSpPr txBox="1"/>
          <p:nvPr>
            <p:ph idx="1" type="body"/>
          </p:nvPr>
        </p:nvSpPr>
        <p:spPr>
          <a:xfrm>
            <a:off y="1600200" x="457200"/>
            <a:ext cy="4525963" cx="84582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Store depth in one map, and depth² in another</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Filter these maps to your liking</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Mip-map</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Gaussian blur</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Summed area tables </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Determine fragment’s shadow strength through a probability function</a:t>
            </a: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403" name="Shape 403"/>
          <p:cNvPicPr preferRelativeResize="0"/>
          <p:nvPr/>
        </p:nvPicPr>
        <p:blipFill rotWithShape="1">
          <a:blip r:embed="rId3">
            <a:alphaModFix/>
          </a:blip>
          <a:srcRect t="0" b="0" r="0" l="0"/>
          <a:stretch/>
        </p:blipFill>
        <p:spPr>
          <a:xfrm>
            <a:off y="5181600" x="838200"/>
            <a:ext cy="1419225" cx="3152775"/>
          </a:xfrm>
          <a:prstGeom prst="rect">
            <a:avLst/>
          </a:prstGeom>
          <a:noFill/>
          <a:ln>
            <a:noFill/>
          </a:ln>
        </p:spPr>
      </p:pic>
      <p:sp>
        <p:nvSpPr>
          <p:cNvPr id="404" name="Shape 404"/>
          <p:cNvSpPr txBox="1"/>
          <p:nvPr/>
        </p:nvSpPr>
        <p:spPr>
          <a:xfrm>
            <a:off y="5103675" x="4495800"/>
            <a:ext cy="1754400" cx="4267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Where M</a:t>
            </a:r>
            <a:r>
              <a:rPr strike="noStrike" u="none" b="0" cap="none" baseline="0" sz="1200" lang="en-US" i="0">
                <a:solidFill>
                  <a:schemeClr val="lt1"/>
                </a:solidFill>
                <a:latin typeface="Arial"/>
                <a:ea typeface="Arial"/>
                <a:cs typeface="Arial"/>
                <a:sym typeface="Arial"/>
              </a:rPr>
              <a:t>1 </a:t>
            </a:r>
            <a:r>
              <a:rPr strike="noStrike" u="none" b="0" cap="none" baseline="0" sz="1800" lang="en-US" i="0">
                <a:solidFill>
                  <a:schemeClr val="lt1"/>
                </a:solidFill>
                <a:latin typeface="Arial"/>
                <a:ea typeface="Arial"/>
                <a:cs typeface="Arial"/>
                <a:sym typeface="Arial"/>
              </a:rPr>
              <a:t>= shadow map sample</a:t>
            </a:r>
          </a:p>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            M</a:t>
            </a:r>
            <a:r>
              <a:rPr strike="noStrike" u="none" b="0" cap="none" baseline="0" sz="1200" lang="en-US" i="0">
                <a:solidFill>
                  <a:schemeClr val="lt1"/>
                </a:solidFill>
                <a:latin typeface="Arial"/>
                <a:ea typeface="Arial"/>
                <a:cs typeface="Arial"/>
                <a:sym typeface="Arial"/>
              </a:rPr>
              <a:t>2 </a:t>
            </a:r>
            <a:r>
              <a:rPr strike="noStrike" u="none" b="0" cap="none" baseline="0" sz="1800" lang="en-US" i="0">
                <a:solidFill>
                  <a:schemeClr val="lt1"/>
                </a:solidFill>
                <a:latin typeface="Arial"/>
                <a:ea typeface="Arial"/>
                <a:cs typeface="Arial"/>
                <a:sym typeface="Arial"/>
              </a:rPr>
              <a:t>= depth² shadow map sample</a:t>
            </a:r>
          </a:p>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             t   = fragment depth</a:t>
            </a:r>
          </a:p>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            σ²  = variance</a:t>
            </a:r>
          </a:p>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          p</a:t>
            </a:r>
            <a:r>
              <a:rPr strike="noStrike" u="none" b="0" cap="none" baseline="0" sz="1200" lang="en-US" i="0">
                <a:solidFill>
                  <a:schemeClr val="lt1"/>
                </a:solidFill>
                <a:latin typeface="Arial"/>
                <a:ea typeface="Arial"/>
                <a:cs typeface="Arial"/>
                <a:sym typeface="Arial"/>
              </a:rPr>
              <a:t>max </a:t>
            </a:r>
            <a:r>
              <a:rPr strike="noStrike" u="none" b="0" cap="none" baseline="0" sz="1800" lang="en-US" i="0">
                <a:solidFill>
                  <a:schemeClr val="lt1"/>
                </a:solidFill>
                <a:latin typeface="Arial"/>
                <a:ea typeface="Arial"/>
                <a:cs typeface="Arial"/>
                <a:sym typeface="Arial"/>
              </a:rPr>
              <a:t>= max % of samples in light</a:t>
            </a:r>
          </a:p>
          <a:p>
            <a:pPr algn="l" rtl="0" lvl="0" marR="0" indent="0" marL="0">
              <a:spcBef>
                <a:spcPts val="0"/>
              </a:spcBef>
              <a:buSzPct val="25000"/>
              <a:buNone/>
            </a:pPr>
            <a:r>
              <a:rPr strike="noStrike" u="none" b="0" cap="none" baseline="0" sz="1800" lang="en-US" i="0">
                <a:solidFill>
                  <a:schemeClr val="lt1"/>
                </a:solidFill>
                <a:latin typeface="Arial"/>
                <a:ea typeface="Arial"/>
                <a:cs typeface="Arial"/>
                <a:sym typeface="Arial"/>
              </a:rPr>
              <a:t>             </a:t>
            </a:r>
          </a:p>
        </p:txBody>
      </p:sp>
      <p:sp>
        <p:nvSpPr>
          <p:cNvPr id="405" name="Shape 405"/>
          <p:cNvSpPr/>
          <p:nvPr/>
        </p:nvSpPr>
        <p:spPr>
          <a:xfrm>
            <a:off y="6581000" x="0"/>
            <a:ext cy="276998" cx="4572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http://graphics.stanford.edu/~mdfisher/Shadows.html</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y="0" x="0"/>
          <a:ext cy="0" cx="0"/>
          <a:chOff y="0" x="0"/>
          <a:chExt cy="0" cx="0"/>
        </a:xfrm>
      </p:grpSpPr>
      <p:sp>
        <p:nvSpPr>
          <p:cNvPr id="116" name="Shape 116"/>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Common Shadow Techniques</a:t>
            </a:r>
          </a:p>
        </p:txBody>
      </p:sp>
      <p:sp>
        <p:nvSpPr>
          <p:cNvPr id="117" name="Shape 117"/>
          <p:cNvSpPr txBox="1"/>
          <p:nvPr>
            <p:ph idx="1" type="body"/>
          </p:nvPr>
        </p:nvSpPr>
        <p:spPr>
          <a:xfrm>
            <a:off y="1600200" x="457200"/>
            <a:ext cy="4525963" cx="8077199"/>
          </a:xfrm>
          <a:prstGeom prst="rect">
            <a:avLst/>
          </a:prstGeom>
          <a:noFill/>
          <a:ln>
            <a:noFill/>
          </a:ln>
        </p:spPr>
        <p:txBody>
          <a:bodyPr bIns="45700" rIns="91425" lIns="91425" tIns="45700" anchor="t" anchorCtr="0">
            <a:noAutofit/>
          </a:bodyPr>
          <a:lstStyle/>
          <a:p>
            <a:pPr algn="l" rtl="0" lvl="0" marR="0" indent="-395224" marL="420624">
              <a:lnSpc>
                <a:spcPct val="90000"/>
              </a:lnSpc>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Shadow Volumes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Shadows are represented as polygonal volumes in space</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Pros: accurate hard shadows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Cons: slow, rasterization heavy</a:t>
            </a:r>
          </a:p>
          <a:p>
            <a:pPr algn="l" rtl="0" lvl="0" marR="0" indent="-395224" marL="420624">
              <a:lnSpc>
                <a:spcPct val="90000"/>
              </a:lnSpc>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Shadow Maps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Shadows are determined through depth buffer comparison tests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Pros: fast, support for soft shadows</a:t>
            </a:r>
          </a:p>
          <a:p>
            <a:pPr algn="l" rtl="0" lvl="1" marR="0" indent="-277876" marL="722376">
              <a:lnSpc>
                <a:spcPct val="90000"/>
              </a:lnSpc>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Cons: high memory usage, aliasing</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y="0" x="0"/>
          <a:ext cy="0" cx="0"/>
          <a:chOff y="0" x="0"/>
          <a:chExt cy="0" cx="0"/>
        </a:xfrm>
      </p:grpSpPr>
      <p:sp>
        <p:nvSpPr>
          <p:cNvPr id="410" name="Shape 41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Variance Shadow Maps</a:t>
            </a:r>
          </a:p>
        </p:txBody>
      </p:sp>
      <p:sp>
        <p:nvSpPr>
          <p:cNvPr id="411" name="Shape 411"/>
          <p:cNvSpPr txBox="1"/>
          <p:nvPr>
            <p:ph idx="1" type="body"/>
          </p:nvPr>
        </p:nvSpPr>
        <p:spPr>
          <a:xfrm>
            <a:off y="1600200" x="457200"/>
            <a:ext cy="4525963" cx="83057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Advantages:</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Able to capture large penumbra at a much smaller cost than PCF</a:t>
            </a:r>
          </a:p>
          <a:p>
            <a:pPr algn="l" rtl="0" lvl="1" marR="0" indent="-277876" marL="722376">
              <a:spcBef>
                <a:spcPts val="520"/>
              </a:spcBef>
              <a:buClr>
                <a:schemeClr val="accent1"/>
              </a:buClr>
              <a:buSzPct val="90000"/>
              <a:buFont typeface="Noto Symbol"/>
              <a:buChar char="●"/>
            </a:pPr>
            <a:r>
              <a:rPr strike="noStrike" u="none" b="0" cap="none" baseline="0" sz="2600" lang="en-US" i="0">
                <a:solidFill>
                  <a:schemeClr val="lt1"/>
                </a:solidFill>
                <a:latin typeface="Arial"/>
                <a:ea typeface="Arial"/>
                <a:cs typeface="Arial"/>
                <a:sym typeface="Arial"/>
              </a:rPr>
              <a:t>Does a great job of blurring low res shadow maps</a:t>
            </a:r>
          </a:p>
          <a:p>
            <a:pPr algn="l" rtl="0" lvl="1" marR="0" indent="-129286" marL="722376">
              <a:spcBef>
                <a:spcPts val="520"/>
              </a:spcBef>
              <a:buClr>
                <a:schemeClr val="accent1"/>
              </a:buClr>
              <a:buFont typeface="Noto Symbol"/>
              <a:buNone/>
            </a:pPr>
            <a:r>
              <a:t/>
            </a:r>
            <a:endParaRPr strike="noStrike" u="none" b="0" cap="none" baseline="0" sz="2600" i="0">
              <a:solidFill>
                <a:schemeClr val="lt1"/>
              </a:solidFill>
              <a:latin typeface="Arial"/>
              <a:ea typeface="Arial"/>
              <a:cs typeface="Arial"/>
              <a:sym typeface="Arial"/>
            </a:endParaRP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412" name="Shape 412"/>
          <p:cNvPicPr preferRelativeResize="0"/>
          <p:nvPr/>
        </p:nvPicPr>
        <p:blipFill rotWithShape="1">
          <a:blip r:embed="rId3">
            <a:alphaModFix/>
          </a:blip>
          <a:srcRect t="0" b="0" r="0" l="0"/>
          <a:stretch/>
        </p:blipFill>
        <p:spPr>
          <a:xfrm>
            <a:off y="4191000" x="457200"/>
            <a:ext cy="2266122" cx="4190999"/>
          </a:xfrm>
          <a:prstGeom prst="rect">
            <a:avLst/>
          </a:prstGeom>
          <a:noFill/>
          <a:ln>
            <a:noFill/>
          </a:ln>
        </p:spPr>
      </p:pic>
      <p:sp>
        <p:nvSpPr>
          <p:cNvPr id="413" name="Shape 413"/>
          <p:cNvSpPr txBox="1"/>
          <p:nvPr/>
        </p:nvSpPr>
        <p:spPr>
          <a:xfrm>
            <a:off y="3733800" x="454420"/>
            <a:ext cy="461664" cx="4193778"/>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rgbClr val="FFC000"/>
                </a:solidFill>
                <a:latin typeface="Arial"/>
                <a:ea typeface="Arial"/>
                <a:cs typeface="Arial"/>
                <a:sym typeface="Arial"/>
              </a:rPr>
              <a:t>21 x 21 blur filter kernel with Six 512x512 shadow maps </a:t>
            </a:r>
          </a:p>
          <a:p>
            <a:pPr algn="l" rtl="0" lvl="0" marR="0" indent="0" marL="0">
              <a:spcBef>
                <a:spcPts val="0"/>
              </a:spcBef>
              <a:buSzPct val="25000"/>
              <a:buNone/>
            </a:pPr>
            <a:r>
              <a:rPr strike="noStrike" u="none" b="0" cap="none" baseline="0" sz="1200" lang="en-US" i="0">
                <a:solidFill>
                  <a:srgbClr val="FFC000"/>
                </a:solidFill>
                <a:latin typeface="Arial"/>
                <a:ea typeface="Arial"/>
                <a:cs typeface="Arial"/>
                <a:sym typeface="Arial"/>
              </a:rPr>
              <a:t>Running at 141 fps</a:t>
            </a:r>
          </a:p>
        </p:txBody>
      </p:sp>
      <p:sp>
        <p:nvSpPr>
          <p:cNvPr id="414" name="Shape 414"/>
          <p:cNvSpPr/>
          <p:nvPr/>
        </p:nvSpPr>
        <p:spPr>
          <a:xfrm>
            <a:off y="6581000" x="0"/>
            <a:ext cy="276998" cx="75438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http://graphics.stanford.edu/~mdfisher/Shadows.html</a:t>
            </a:r>
          </a:p>
        </p:txBody>
      </p:sp>
      <p:pic>
        <p:nvPicPr>
          <p:cNvPr id="415" name="Shape 415"/>
          <p:cNvPicPr preferRelativeResize="0"/>
          <p:nvPr/>
        </p:nvPicPr>
        <p:blipFill rotWithShape="1">
          <a:blip r:embed="rId5">
            <a:alphaModFix/>
          </a:blip>
          <a:srcRect t="0" b="0" r="0" l="0"/>
          <a:stretch/>
        </p:blipFill>
        <p:spPr>
          <a:xfrm>
            <a:off y="3657600" x="4800600"/>
            <a:ext cy="2921852" cx="4114800"/>
          </a:xfrm>
          <a:prstGeom prst="rect">
            <a:avLst/>
          </a:prstGeom>
          <a:noFill/>
          <a:ln>
            <a:noFill/>
          </a:ln>
        </p:spPr>
      </p:pic>
      <p:sp>
        <p:nvSpPr>
          <p:cNvPr id="416" name="Shape 416"/>
          <p:cNvSpPr/>
          <p:nvPr/>
        </p:nvSpPr>
        <p:spPr>
          <a:xfrm>
            <a:off y="6581000" x="4495800"/>
            <a:ext cy="276998" cx="47244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6"/>
              </a:rPr>
              <a:t>http://http.developer.nvidia.com/GPUGems3/gpugems3_ch08.html</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y="0" x="0"/>
          <a:ext cy="0" cx="0"/>
          <a:chOff y="0" x="0"/>
          <a:chExt cy="0" cx="0"/>
        </a:xfrm>
      </p:grpSpPr>
      <p:sp>
        <p:nvSpPr>
          <p:cNvPr id="421" name="Shape 42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Variance Shadow Maps</a:t>
            </a:r>
          </a:p>
        </p:txBody>
      </p:sp>
      <p:pic>
        <p:nvPicPr>
          <p:cNvPr id="422" name="Shape 422"/>
          <p:cNvPicPr preferRelativeResize="0"/>
          <p:nvPr/>
        </p:nvPicPr>
        <p:blipFill rotWithShape="1">
          <a:blip r:embed="rId3">
            <a:alphaModFix/>
          </a:blip>
          <a:srcRect t="0" b="0" r="0" l="0"/>
          <a:stretch/>
        </p:blipFill>
        <p:spPr>
          <a:xfrm>
            <a:off y="1600200" x="609600"/>
            <a:ext cy="4819649" cx="7953374"/>
          </a:xfrm>
          <a:prstGeom prst="rect">
            <a:avLst/>
          </a:prstGeom>
          <a:noFill/>
          <a:ln>
            <a:noFill/>
          </a:ln>
        </p:spPr>
      </p:pic>
      <p:sp>
        <p:nvSpPr>
          <p:cNvPr id="423" name="Shape 423"/>
          <p:cNvSpPr/>
          <p:nvPr/>
        </p:nvSpPr>
        <p:spPr>
          <a:xfrm>
            <a:off y="6581000" x="0"/>
            <a:ext cy="276998" cx="86868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http://http.download.nvidia.com/developer/presentations/2006/gdc/2006-GDC-Variance-Shadow-Maps.pdf</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y="0" x="0"/>
          <a:ext cy="0" cx="0"/>
          <a:chOff y="0" x="0"/>
          <a:chExt cy="0" cx="0"/>
        </a:xfrm>
      </p:grpSpPr>
      <p:sp>
        <p:nvSpPr>
          <p:cNvPr id="428" name="Shape 428"/>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Variance Shadow Maps</a:t>
            </a:r>
          </a:p>
        </p:txBody>
      </p:sp>
      <p:sp>
        <p:nvSpPr>
          <p:cNvPr id="429" name="Shape 429"/>
          <p:cNvSpPr txBox="1"/>
          <p:nvPr>
            <p:ph idx="1" type="body"/>
          </p:nvPr>
        </p:nvSpPr>
        <p:spPr>
          <a:xfrm>
            <a:off y="1600200" x="457200"/>
            <a:ext cy="4525963" cx="7696199"/>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Main problem: light bleeding</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Happens when more than two occluders that are far apart shadow the same region.</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At the lit edges, the probability function uses the depth of the triangle to estimate the shadow strength.</a:t>
            </a:r>
          </a:p>
          <a:p>
            <a:pPr algn="l" rtl="0" lvl="2" marR="0" indent="-256539" marL="1005839">
              <a:spcBef>
                <a:spcPts val="360"/>
              </a:spcBef>
              <a:buClr>
                <a:schemeClr val="accent2"/>
              </a:buClr>
              <a:buSzPct val="85000"/>
              <a:buFont typeface="Arial"/>
              <a:buChar char="○"/>
            </a:pPr>
            <a:r>
              <a:rPr strike="noStrike" u="none" b="0" cap="none" baseline="0" sz="1800" lang="en-US" i="0">
                <a:solidFill>
                  <a:schemeClr val="lt1"/>
                </a:solidFill>
                <a:latin typeface="Arial"/>
                <a:ea typeface="Arial"/>
                <a:cs typeface="Arial"/>
                <a:sym typeface="Arial"/>
              </a:rPr>
              <a:t>The depth map can only store one sample per pixel, so there is no understanding of a second, closer occluder (the teapot)</a:t>
            </a:r>
          </a:p>
          <a:p>
            <a:pPr algn="l" rtl="0" lvl="1" marR="0" indent="-277876" marL="722376">
              <a:spcBef>
                <a:spcPts val="400"/>
              </a:spcBef>
              <a:buClr>
                <a:schemeClr val="accent1"/>
              </a:buClr>
              <a:buSzPct val="90000"/>
              <a:buFont typeface="Noto Symbol"/>
              <a:buChar char="●"/>
            </a:pPr>
            <a:r>
              <a:rPr strike="noStrike" u="none" b="0" cap="none" baseline="0" sz="2000" lang="en-US" i="0">
                <a:solidFill>
                  <a:schemeClr val="lt1"/>
                </a:solidFill>
                <a:latin typeface="Arial"/>
                <a:ea typeface="Arial"/>
                <a:cs typeface="Arial"/>
                <a:sym typeface="Arial"/>
              </a:rPr>
              <a:t>Somehow we need to know the depth distribution …</a:t>
            </a:r>
          </a:p>
        </p:txBody>
      </p:sp>
      <p:pic>
        <p:nvPicPr>
          <p:cNvPr id="430" name="Shape 430"/>
          <p:cNvPicPr preferRelativeResize="0"/>
          <p:nvPr/>
        </p:nvPicPr>
        <p:blipFill rotWithShape="1">
          <a:blip r:embed="rId3">
            <a:alphaModFix/>
          </a:blip>
          <a:srcRect t="0" b="0" r="0" l="0"/>
          <a:stretch/>
        </p:blipFill>
        <p:spPr>
          <a:xfrm>
            <a:off y="4572000" x="2667000"/>
            <a:ext cy="1977154" cx="3169054"/>
          </a:xfrm>
          <a:prstGeom prst="rect">
            <a:avLst/>
          </a:prstGeom>
          <a:noFill/>
          <a:ln>
            <a:noFill/>
          </a:ln>
        </p:spPr>
      </p:pic>
      <p:sp>
        <p:nvSpPr>
          <p:cNvPr id="431" name="Shape 431"/>
          <p:cNvSpPr/>
          <p:nvPr/>
        </p:nvSpPr>
        <p:spPr>
          <a:xfrm>
            <a:off y="6581000" x="0"/>
            <a:ext cy="276998" cx="65532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4"/>
              </a:rPr>
              <a:t>http://pixelstoomany.wordpress.com/category/shadows/light-bleeding/</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y="0" x="0"/>
          <a:ext cy="0" cx="0"/>
          <a:chOff y="0" x="0"/>
          <a:chExt cy="0" cx="0"/>
        </a:xfrm>
      </p:grpSpPr>
      <p:sp>
        <p:nvSpPr>
          <p:cNvPr id="436" name="Shape 436"/>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Variance Shadow Maps</a:t>
            </a:r>
          </a:p>
        </p:txBody>
      </p:sp>
      <p:sp>
        <p:nvSpPr>
          <p:cNvPr id="437" name="Shape 437"/>
          <p:cNvSpPr txBox="1"/>
          <p:nvPr>
            <p:ph idx="1" type="body"/>
          </p:nvPr>
        </p:nvSpPr>
        <p:spPr>
          <a:xfrm>
            <a:off y="1600200" x="457200"/>
            <a:ext cy="4525963" cx="5943599"/>
          </a:xfrm>
          <a:prstGeom prst="rect">
            <a:avLst/>
          </a:prstGeom>
          <a:noFill/>
          <a:ln>
            <a:noFill/>
          </a:ln>
        </p:spPr>
        <p:txBody>
          <a:bodyPr bIns="45700" rIns="91425" lIns="91425" tIns="45700" anchor="t" anchorCtr="0">
            <a:noAutofit/>
          </a:bodyPr>
          <a:lstStyle/>
          <a:p>
            <a:pPr algn="l" rtl="0" lvl="0" marR="0" indent="-395224" marL="420624">
              <a:lnSpc>
                <a:spcPct val="90000"/>
              </a:lnSpc>
              <a:spcBef>
                <a:spcPts val="0"/>
              </a:spcBef>
              <a:buClr>
                <a:schemeClr val="accent1"/>
              </a:buClr>
              <a:buSzPct val="80000"/>
              <a:buFont typeface="Noto Symbol"/>
              <a:buChar char="⦿"/>
            </a:pPr>
            <a:r>
              <a:rPr strike="noStrike" u="none" b="0" cap="none" baseline="0" sz="2800" lang="en-US" i="0">
                <a:solidFill>
                  <a:schemeClr val="lt1"/>
                </a:solidFill>
                <a:latin typeface="Arial"/>
                <a:ea typeface="Arial"/>
                <a:cs typeface="Arial"/>
                <a:sym typeface="Arial"/>
              </a:rPr>
              <a:t>Light Bleeding solutions</a:t>
            </a:r>
          </a:p>
          <a:p>
            <a:pPr algn="l" rtl="0" lvl="1" marR="0" indent="-277876" marL="722376">
              <a:lnSpc>
                <a:spcPct val="90000"/>
              </a:lnSpc>
              <a:spcBef>
                <a:spcPts val="480"/>
              </a:spcBef>
              <a:buClr>
                <a:schemeClr val="accent1"/>
              </a:buClr>
              <a:buSzPct val="90000"/>
              <a:buFont typeface="Noto Symbol"/>
              <a:buChar char="●"/>
            </a:pPr>
            <a:r>
              <a:rPr strike="noStrike" u="none" b="0" cap="none" baseline="0" sz="2400" lang="en-US" i="0">
                <a:solidFill>
                  <a:schemeClr val="lt1"/>
                </a:solidFill>
                <a:latin typeface="Arial"/>
                <a:ea typeface="Arial"/>
                <a:cs typeface="Arial"/>
                <a:sym typeface="Arial"/>
              </a:rPr>
              <a:t>Add variance threshold so that you never get very light areas </a:t>
            </a:r>
          </a:p>
          <a:p>
            <a:pPr algn="l" rtl="0" lvl="2" marR="0" indent="-256539" marL="1005839">
              <a:lnSpc>
                <a:spcPct val="90000"/>
              </a:lnSpc>
              <a:spcBef>
                <a:spcPts val="410"/>
              </a:spcBef>
              <a:buClr>
                <a:schemeClr val="accent2"/>
              </a:buClr>
              <a:buSzPct val="82976"/>
              <a:buFont typeface="Arial"/>
              <a:buChar char="○"/>
            </a:pPr>
            <a:r>
              <a:rPr strike="noStrike" u="none" b="0" cap="none" baseline="0" sz="2050" lang="en-US" i="0">
                <a:solidFill>
                  <a:schemeClr val="lt1"/>
                </a:solidFill>
                <a:latin typeface="Arial"/>
                <a:ea typeface="Arial"/>
                <a:cs typeface="Arial"/>
                <a:sym typeface="Arial"/>
              </a:rPr>
              <a:t>But makes the shadow falloff too strong</a:t>
            </a:r>
          </a:p>
          <a:p>
            <a:pPr algn="l" rtl="0" lvl="1" marR="0" indent="-277876" marL="722376">
              <a:lnSpc>
                <a:spcPct val="90000"/>
              </a:lnSpc>
              <a:spcBef>
                <a:spcPts val="480"/>
              </a:spcBef>
              <a:buClr>
                <a:schemeClr val="accent1"/>
              </a:buClr>
              <a:buSzPct val="90000"/>
              <a:buFont typeface="Noto Symbol"/>
              <a:buChar char="●"/>
            </a:pPr>
            <a:r>
              <a:rPr strike="noStrike" u="none" b="0" cap="none" baseline="0" sz="2400" lang="en-US" i="0">
                <a:solidFill>
                  <a:schemeClr val="lt1"/>
                </a:solidFill>
                <a:latin typeface="Arial"/>
                <a:ea typeface="Arial"/>
                <a:cs typeface="Arial"/>
                <a:sym typeface="Arial"/>
              </a:rPr>
              <a:t>Represent discrete depth steps with smooth functions</a:t>
            </a:r>
          </a:p>
          <a:p>
            <a:pPr algn="l" rtl="0" lvl="2" marR="0" indent="-256539" marL="1005839">
              <a:lnSpc>
                <a:spcPct val="90000"/>
              </a:lnSpc>
              <a:spcBef>
                <a:spcPts val="440"/>
              </a:spcBef>
              <a:buClr>
                <a:schemeClr val="accent2"/>
              </a:buClr>
              <a:buSzPct val="85000"/>
              <a:buFont typeface="Arial"/>
              <a:buChar char="○"/>
            </a:pPr>
            <a:r>
              <a:rPr strike="noStrike" u="none" b="0" cap="none" baseline="0" sz="2200" lang="en-US" i="0">
                <a:solidFill>
                  <a:schemeClr val="lt1"/>
                </a:solidFill>
                <a:latin typeface="Arial"/>
                <a:ea typeface="Arial"/>
                <a:cs typeface="Arial"/>
                <a:sym typeface="Arial"/>
              </a:rPr>
              <a:t>Convolution shadow maps</a:t>
            </a:r>
          </a:p>
          <a:p>
            <a:pPr algn="l" rtl="0" lvl="3" marR="0" indent="-238760" marL="1280160">
              <a:lnSpc>
                <a:spcPct val="90000"/>
              </a:lnSpc>
              <a:spcBef>
                <a:spcPts val="370"/>
              </a:spcBef>
              <a:buClr>
                <a:schemeClr val="accent3"/>
              </a:buClr>
              <a:buSzPct val="87631"/>
              <a:buFont typeface="Noto Symbol"/>
              <a:buChar char="●"/>
            </a:pPr>
            <a:r>
              <a:rPr strike="noStrike" u="none" b="0" cap="none" baseline="0" sz="1850" lang="en-US" i="0">
                <a:solidFill>
                  <a:schemeClr val="lt1"/>
                </a:solidFill>
                <a:latin typeface="Arial"/>
                <a:ea typeface="Arial"/>
                <a:cs typeface="Arial"/>
                <a:sym typeface="Arial"/>
              </a:rPr>
              <a:t>Approximate depth steps with 1D Fourier expansion</a:t>
            </a:r>
          </a:p>
          <a:p>
            <a:pPr algn="l" rtl="0" lvl="2" marR="0" indent="-256539" marL="1005839">
              <a:lnSpc>
                <a:spcPct val="90000"/>
              </a:lnSpc>
              <a:spcBef>
                <a:spcPts val="440"/>
              </a:spcBef>
              <a:buClr>
                <a:schemeClr val="accent2"/>
              </a:buClr>
              <a:buSzPct val="85000"/>
              <a:buFont typeface="Arial"/>
              <a:buChar char="○"/>
            </a:pPr>
            <a:r>
              <a:rPr strike="noStrike" u="none" b="0" cap="none" baseline="0" sz="2200" lang="en-US" i="0">
                <a:solidFill>
                  <a:schemeClr val="lt1"/>
                </a:solidFill>
                <a:latin typeface="Arial"/>
                <a:ea typeface="Arial"/>
                <a:cs typeface="Arial"/>
                <a:sym typeface="Arial"/>
              </a:rPr>
              <a:t>Exponential shadow maps</a:t>
            </a:r>
          </a:p>
          <a:p>
            <a:pPr algn="l" rtl="0" lvl="3" marR="0" indent="-238760" marL="1280160">
              <a:lnSpc>
                <a:spcPct val="90000"/>
              </a:lnSpc>
              <a:spcBef>
                <a:spcPts val="370"/>
              </a:spcBef>
              <a:buClr>
                <a:schemeClr val="accent3"/>
              </a:buClr>
              <a:buSzPct val="87631"/>
              <a:buFont typeface="Noto Symbol"/>
              <a:buChar char="●"/>
            </a:pPr>
            <a:r>
              <a:rPr strike="noStrike" u="none" b="0" cap="none" baseline="0" sz="1850" lang="en-US" i="0">
                <a:solidFill>
                  <a:schemeClr val="lt1"/>
                </a:solidFill>
                <a:latin typeface="Arial"/>
                <a:ea typeface="Arial"/>
                <a:cs typeface="Arial"/>
                <a:sym typeface="Arial"/>
              </a:rPr>
              <a:t>Approximate step function with exponential function</a:t>
            </a:r>
          </a:p>
        </p:txBody>
      </p:sp>
      <p:pic>
        <p:nvPicPr>
          <p:cNvPr id="438" name="Shape 438"/>
          <p:cNvPicPr preferRelativeResize="0"/>
          <p:nvPr/>
        </p:nvPicPr>
        <p:blipFill rotWithShape="1">
          <a:blip r:embed="rId3">
            <a:alphaModFix/>
          </a:blip>
          <a:srcRect t="0" b="0" r="0" l="0"/>
          <a:stretch/>
        </p:blipFill>
        <p:spPr>
          <a:xfrm>
            <a:off y="2667000" x="6248400"/>
            <a:ext cy="1853715" cx="2533650"/>
          </a:xfrm>
          <a:prstGeom prst="rect">
            <a:avLst/>
          </a:prstGeom>
          <a:noFill/>
          <a:ln>
            <a:noFill/>
          </a:ln>
        </p:spPr>
      </p:pic>
      <p:pic>
        <p:nvPicPr>
          <p:cNvPr id="439" name="Shape 439"/>
          <p:cNvPicPr preferRelativeResize="0"/>
          <p:nvPr/>
        </p:nvPicPr>
        <p:blipFill rotWithShape="1">
          <a:blip r:embed="rId4">
            <a:alphaModFix/>
          </a:blip>
          <a:srcRect t="0" b="0" r="0" l="0"/>
          <a:stretch/>
        </p:blipFill>
        <p:spPr>
          <a:xfrm>
            <a:off y="4724400" x="6248400"/>
            <a:ext cy="1600199" cx="2589414"/>
          </a:xfrm>
          <a:prstGeom prst="rect">
            <a:avLst/>
          </a:prstGeom>
          <a:noFill/>
          <a:ln>
            <a:noFill/>
          </a:ln>
        </p:spPr>
      </p:pic>
      <p:sp>
        <p:nvSpPr>
          <p:cNvPr id="440" name="Shape 440"/>
          <p:cNvSpPr/>
          <p:nvPr/>
        </p:nvSpPr>
        <p:spPr>
          <a:xfrm>
            <a:off y="6581000" x="0"/>
            <a:ext cy="276998" cx="75438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http://developer.download.nvidia.com/presentations/2008/GDC/GDC08_SoftShadowMapping.pdf</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y="0" x="0"/>
          <a:ext cy="0" cx="0"/>
          <a:chOff y="0" x="0"/>
          <a:chExt cy="0" cx="0"/>
        </a:xfrm>
      </p:grpSpPr>
      <p:sp>
        <p:nvSpPr>
          <p:cNvPr id="445" name="Shape 445"/>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z="4600" lang="en-US">
                <a:solidFill>
                  <a:schemeClr val="lt1"/>
                </a:solidFill>
                <a:latin typeface="Source Sans Pro"/>
                <a:ea typeface="Source Sans Pro"/>
                <a:cs typeface="Source Sans Pro"/>
                <a:sym typeface="Source Sans Pro"/>
              </a:rPr>
              <a:t>Which techniques to use</a:t>
            </a:r>
            <a:r>
              <a:rPr strike="noStrike" u="none" b="0" cap="none" baseline="0" sz="4600" lang="en-US" i="0">
                <a:solidFill>
                  <a:schemeClr val="lt1"/>
                </a:solidFill>
                <a:latin typeface="Source Sans Pro"/>
                <a:ea typeface="Source Sans Pro"/>
                <a:cs typeface="Source Sans Pro"/>
                <a:sym typeface="Source Sans Pro"/>
              </a:rPr>
              <a:t>?</a:t>
            </a:r>
          </a:p>
        </p:txBody>
      </p:sp>
      <p:sp>
        <p:nvSpPr>
          <p:cNvPr id="446" name="Shape 446"/>
          <p:cNvSpPr txBox="1"/>
          <p:nvPr>
            <p:ph idx="1" type="body"/>
          </p:nvPr>
        </p:nvSpPr>
        <p:spPr>
          <a:xfrm>
            <a:off y="1600200" x="457200"/>
            <a:ext cy="5257799" cx="8153399"/>
          </a:xfrm>
          <a:prstGeom prst="rect">
            <a:avLst/>
          </a:prstGeom>
          <a:noFill/>
          <a:ln>
            <a:noFill/>
          </a:ln>
        </p:spPr>
        <p:txBody>
          <a:bodyPr bIns="45700" rIns="91425" lIns="91425" tIns="45700" anchor="t" anchorCtr="0">
            <a:noAutofit/>
          </a:bodyPr>
          <a:lstStyle/>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What shadow technique family should I use?</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chemeClr val="lt1"/>
                </a:solidFill>
                <a:latin typeface="Arial"/>
                <a:ea typeface="Arial"/>
                <a:cs typeface="Arial"/>
                <a:sym typeface="Arial"/>
              </a:rPr>
              <a:t>Shadow Volumes or Shadow Mapping?</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rgbClr val="92D050"/>
                </a:solidFill>
                <a:latin typeface="Arial"/>
                <a:ea typeface="Arial"/>
                <a:cs typeface="Arial"/>
                <a:sym typeface="Arial"/>
              </a:rPr>
              <a:t>Shadow Mapping</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Which technique should I use to combat perspective aliasing and shadow map resolution issues?</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chemeClr val="lt1"/>
                </a:solidFill>
                <a:latin typeface="Arial"/>
                <a:ea typeface="Arial"/>
                <a:cs typeface="Arial"/>
                <a:sym typeface="Arial"/>
              </a:rPr>
              <a:t>Warped perspective shadow maps or Cascaded Shadow Maps?</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rgbClr val="92D050"/>
                </a:solidFill>
                <a:latin typeface="Arial"/>
                <a:ea typeface="Arial"/>
                <a:cs typeface="Arial"/>
                <a:sym typeface="Arial"/>
              </a:rPr>
              <a:t>Cascaded Shadow Maps</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Which soft shadow technique should I use?</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rgbClr val="92D050"/>
                </a:solidFill>
                <a:latin typeface="Arial"/>
                <a:ea typeface="Arial"/>
                <a:cs typeface="Arial"/>
                <a:sym typeface="Arial"/>
              </a:rPr>
              <a:t>Percentage Closer Filtering </a:t>
            </a:r>
            <a:r>
              <a:rPr strike="noStrike" u="none" b="0" cap="none" baseline="0" sz="1650" lang="en-US" i="0">
                <a:solidFill>
                  <a:schemeClr val="lt1"/>
                </a:solidFill>
                <a:latin typeface="Arial"/>
                <a:ea typeface="Arial"/>
                <a:cs typeface="Arial"/>
                <a:sym typeface="Arial"/>
              </a:rPr>
              <a:t>for hard shadows with soft edges</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rgbClr val="92D050"/>
                </a:solidFill>
                <a:latin typeface="Arial"/>
                <a:ea typeface="Arial"/>
                <a:cs typeface="Arial"/>
                <a:sym typeface="Arial"/>
              </a:rPr>
              <a:t>Variance Shadow Maps </a:t>
            </a:r>
            <a:r>
              <a:rPr strike="noStrike" u="none" b="0" cap="none" baseline="0" sz="1650" lang="en-US" i="0">
                <a:solidFill>
                  <a:schemeClr val="lt1"/>
                </a:solidFill>
                <a:latin typeface="Arial"/>
                <a:ea typeface="Arial"/>
                <a:cs typeface="Arial"/>
                <a:sym typeface="Arial"/>
              </a:rPr>
              <a:t>for very soft shadows</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Which technique should I use to fix light bleeding?</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rgbClr val="92D050"/>
                </a:solidFill>
                <a:latin typeface="Arial"/>
                <a:ea typeface="Arial"/>
                <a:cs typeface="Arial"/>
                <a:sym typeface="Arial"/>
              </a:rPr>
              <a:t>Exponential Shadow Maps</a:t>
            </a:r>
          </a:p>
          <a:p>
            <a:pPr algn="l" rtl="0" lvl="0" marR="0" indent="-395224" marL="420624">
              <a:lnSpc>
                <a:spcPct val="80000"/>
              </a:lnSpc>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What more can I do to make my shadows better?</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chemeClr val="lt1"/>
                </a:solidFill>
                <a:latin typeface="Arial"/>
                <a:ea typeface="Arial"/>
                <a:cs typeface="Arial"/>
                <a:sym typeface="Arial"/>
              </a:rPr>
              <a:t>Use ambient occlusion to approximate global illumination</a:t>
            </a:r>
          </a:p>
          <a:p>
            <a:pPr algn="l" rtl="0" lvl="1" marR="0" indent="-277876" marL="722376">
              <a:lnSpc>
                <a:spcPct val="80000"/>
              </a:lnSpc>
              <a:spcBef>
                <a:spcPts val="0"/>
              </a:spcBef>
              <a:buClr>
                <a:schemeClr val="accent1"/>
              </a:buClr>
              <a:buSzPct val="87352"/>
              <a:buFont typeface="Noto Symbol"/>
              <a:buChar char="●"/>
            </a:pPr>
            <a:r>
              <a:rPr strike="noStrike" u="none" b="0" cap="none" baseline="0" sz="1650" lang="en-US" i="0">
                <a:solidFill>
                  <a:schemeClr val="lt1"/>
                </a:solidFill>
                <a:latin typeface="Arial"/>
                <a:ea typeface="Arial"/>
                <a:cs typeface="Arial"/>
                <a:sym typeface="Arial"/>
              </a:rPr>
              <a:t>Screen space effects like depth of field and motion blur can help smooth shadow artifacts.</a:t>
            </a:r>
          </a:p>
          <a:p>
            <a:pPr algn="l" rtl="0" lvl="3" marR="0" indent="-167322" marL="1280160">
              <a:lnSpc>
                <a:spcPct val="80000"/>
              </a:lnSpc>
              <a:spcBef>
                <a:spcPts val="250"/>
              </a:spcBef>
              <a:buClr>
                <a:schemeClr val="accent3"/>
              </a:buClr>
              <a:buFont typeface="Noto Symbol"/>
              <a:buNone/>
            </a:pPr>
            <a:r>
              <a:t/>
            </a:r>
            <a:endParaRPr strike="noStrike" u="none" b="0" cap="none" baseline="0" sz="1250" i="0">
              <a:solidFill>
                <a:schemeClr val="lt1"/>
              </a:solidFill>
              <a:latin typeface="Arial"/>
              <a:ea typeface="Arial"/>
              <a:cs typeface="Arial"/>
              <a:sym typeface="Arial"/>
            </a:endParaRPr>
          </a:p>
          <a:p>
            <a:pPr algn="l" rtl="0" lvl="0" marR="0" indent="-299974" marL="420624">
              <a:lnSpc>
                <a:spcPct val="80000"/>
              </a:lnSpc>
              <a:spcBef>
                <a:spcPts val="375"/>
              </a:spcBef>
              <a:buClr>
                <a:schemeClr val="accent1"/>
              </a:buClr>
              <a:buFont typeface="Noto Symbol"/>
              <a:buNone/>
            </a:pPr>
            <a:r>
              <a:t/>
            </a:r>
            <a:endParaRPr strike="noStrike" u="none" b="0" cap="none" baseline="0" sz="1900" i="0">
              <a:solidFill>
                <a:schemeClr val="lt1"/>
              </a:solidFill>
              <a:latin typeface="Arial"/>
              <a:ea typeface="Arial"/>
              <a:cs typeface="Arial"/>
              <a:sym typeface="Arial"/>
            </a:endParaRPr>
          </a:p>
          <a:p>
            <a:pPr algn="l" rtl="0" lvl="0" marR="0" indent="-299974" marL="420624">
              <a:lnSpc>
                <a:spcPct val="80000"/>
              </a:lnSpc>
              <a:spcBef>
                <a:spcPts val="375"/>
              </a:spcBef>
              <a:buClr>
                <a:schemeClr val="accent1"/>
              </a:buClr>
              <a:buFont typeface="Noto Symbol"/>
              <a:buNone/>
            </a:pPr>
            <a:r>
              <a:t/>
            </a:r>
            <a:endParaRPr strike="noStrike" u="none" b="0" cap="none" baseline="0" sz="1900" i="0">
              <a:solidFill>
                <a:schemeClr val="lt1"/>
              </a:solidFill>
              <a:latin typeface="Arial"/>
              <a:ea typeface="Arial"/>
              <a:cs typeface="Arial"/>
              <a:sym typeface="Arial"/>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y="0" x="0"/>
          <a:ext cy="0" cx="0"/>
          <a:chOff y="0" x="0"/>
          <a:chExt cy="0" cx="0"/>
        </a:xfrm>
      </p:grpSpPr>
      <p:sp>
        <p:nvSpPr>
          <p:cNvPr id="451" name="Shape 45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z="4600" lang="en-US">
                <a:solidFill>
                  <a:schemeClr val="lt1"/>
                </a:solidFill>
                <a:latin typeface="Source Sans Pro"/>
                <a:ea typeface="Source Sans Pro"/>
                <a:cs typeface="Source Sans Pro"/>
                <a:sym typeface="Source Sans Pro"/>
              </a:rPr>
              <a:t>WebGL demo</a:t>
            </a:r>
          </a:p>
        </p:txBody>
      </p:sp>
      <p:sp>
        <p:nvSpPr>
          <p:cNvPr id="452" name="Shape 452"/>
          <p:cNvSpPr txBox="1"/>
          <p:nvPr>
            <p:ph idx="1" type="body"/>
          </p:nvPr>
        </p:nvSpPr>
        <p:spPr>
          <a:xfrm>
            <a:off y="1600200" x="457200"/>
            <a:ext cy="5257799" cx="8153399"/>
          </a:xfrm>
          <a:prstGeom prst="rect">
            <a:avLst/>
          </a:prstGeom>
          <a:noFill/>
          <a:ln>
            <a:noFill/>
          </a:ln>
        </p:spPr>
        <p:txBody>
          <a:bodyPr bIns="45700" rIns="91425" lIns="91425" tIns="45700" anchor="t" anchorCtr="0">
            <a:noAutofit/>
          </a:bodyPr>
          <a:lstStyle/>
          <a:p>
            <a:pPr algn="l" rtl="0" lvl="0" marR="0" indent="-299974" marL="420624">
              <a:lnSpc>
                <a:spcPct val="80000"/>
              </a:lnSpc>
              <a:spcBef>
                <a:spcPts val="375"/>
              </a:spcBef>
              <a:buClr>
                <a:schemeClr val="accent1"/>
              </a:buClr>
              <a:buSzPct val="68181"/>
              <a:buFont typeface="Noto Symbol"/>
              <a:buNone/>
            </a:pPr>
            <a:r>
              <a:rPr u="sng" sz="2200" lang="en-US">
                <a:solidFill>
                  <a:schemeClr val="hlink"/>
                </a:solidFill>
                <a:hlinkClick r:id="rId3"/>
              </a:rPr>
              <a:t>http://codeflow.org/entries/2013/feb/15/soft-shadow-mapping/</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y="0" x="0"/>
          <a:ext cy="0" cx="0"/>
          <a:chOff y="0" x="0"/>
          <a:chExt cy="0" cx="0"/>
        </a:xfrm>
      </p:grpSpPr>
      <p:sp>
        <p:nvSpPr>
          <p:cNvPr id="457" name="Shape 457"/>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Resources</a:t>
            </a:r>
          </a:p>
        </p:txBody>
      </p:sp>
      <p:sp>
        <p:nvSpPr>
          <p:cNvPr id="458" name="Shape 458"/>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Every image credit leads to a valuable resource on that topic.</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 I referenced the following books:</a:t>
            </a:r>
          </a:p>
          <a:p>
            <a:pPr algn="l" rtl="0" lvl="1" marR="0" indent="-277876" marL="722376">
              <a:spcBef>
                <a:spcPts val="520"/>
              </a:spcBef>
              <a:buClr>
                <a:schemeClr val="accent1"/>
              </a:buClr>
              <a:buSzPct val="90000"/>
              <a:buFont typeface="Noto Symbol"/>
              <a:buChar char="●"/>
            </a:pPr>
            <a:r>
              <a:rPr strike="noStrike" u="none" b="0" cap="none" baseline="0" sz="2600" lang="en-US" i="1">
                <a:solidFill>
                  <a:schemeClr val="lt1"/>
                </a:solidFill>
                <a:latin typeface="Arial"/>
                <a:ea typeface="Arial"/>
                <a:cs typeface="Arial"/>
                <a:sym typeface="Arial"/>
              </a:rPr>
              <a:t>Real-Time Rendering</a:t>
            </a:r>
            <a:r>
              <a:rPr strike="noStrike" u="none" b="0" cap="none" baseline="0" sz="2600" lang="en-US" i="0">
                <a:solidFill>
                  <a:schemeClr val="lt1"/>
                </a:solidFill>
                <a:latin typeface="Arial"/>
                <a:ea typeface="Arial"/>
                <a:cs typeface="Arial"/>
                <a:sym typeface="Arial"/>
              </a:rPr>
              <a:t>, Third Edition by Akenine-Moller, Haines, and Hoffman</a:t>
            </a:r>
          </a:p>
          <a:p>
            <a:pPr algn="l" rtl="0" lvl="1" marR="0" indent="-277876" marL="722376">
              <a:spcBef>
                <a:spcPts val="520"/>
              </a:spcBef>
              <a:buClr>
                <a:schemeClr val="accent1"/>
              </a:buClr>
              <a:buSzPct val="90000"/>
              <a:buFont typeface="Noto Symbol"/>
              <a:buChar char="●"/>
            </a:pPr>
            <a:r>
              <a:rPr strike="noStrike" u="none" b="0" cap="none" baseline="0" sz="2600" lang="en-US" i="1">
                <a:solidFill>
                  <a:schemeClr val="lt1"/>
                </a:solidFill>
                <a:latin typeface="Arial"/>
                <a:ea typeface="Arial"/>
                <a:cs typeface="Arial"/>
                <a:sym typeface="Arial"/>
              </a:rPr>
              <a:t>Real-Time Shadows</a:t>
            </a:r>
            <a:r>
              <a:rPr strike="noStrike" u="none" b="0" cap="none" baseline="0" sz="2600" lang="en-US" i="0">
                <a:solidFill>
                  <a:schemeClr val="lt1"/>
                </a:solidFill>
                <a:latin typeface="Arial"/>
                <a:ea typeface="Arial"/>
                <a:cs typeface="Arial"/>
                <a:sym typeface="Arial"/>
              </a:rPr>
              <a:t> by Eisemann, Schwarz, Assarsson, and Wimmer</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y="0" x="0"/>
          <a:ext cy="0" cx="0"/>
          <a:chOff y="0" x="0"/>
          <a:chExt cy="0" cx="0"/>
        </a:xfrm>
      </p:grpSpPr>
      <p:sp>
        <p:nvSpPr>
          <p:cNvPr id="122" name="Shape 122"/>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600" lang="en-US" i="0">
                <a:solidFill>
                  <a:schemeClr val="lt1"/>
                </a:solidFill>
                <a:latin typeface="Source Sans Pro"/>
                <a:ea typeface="Source Sans Pro"/>
                <a:cs typeface="Source Sans Pro"/>
                <a:sym typeface="Source Sans Pro"/>
              </a:rPr>
              <a:t>Shadow Volumes</a:t>
            </a:r>
          </a:p>
        </p:txBody>
      </p:sp>
      <p:sp>
        <p:nvSpPr>
          <p:cNvPr id="123" name="Shape 123"/>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Invented by Frank Crow in 1977</a:t>
            </a:r>
          </a:p>
          <a:p>
            <a:pPr algn="l" rtl="0" lvl="0" marR="0" indent="-395224" marL="420624">
              <a:spcBef>
                <a:spcPts val="600"/>
              </a:spcBef>
              <a:buClr>
                <a:schemeClr val="accent1"/>
              </a:buClr>
              <a:buSzPct val="80000"/>
              <a:buFont typeface="Noto Symbol"/>
              <a:buChar char="⦿"/>
            </a:pPr>
            <a:r>
              <a:rPr strike="noStrike" u="none" b="0" cap="none" baseline="0" sz="3000" lang="en-US" i="0">
                <a:solidFill>
                  <a:schemeClr val="lt1"/>
                </a:solidFill>
                <a:latin typeface="Arial"/>
                <a:ea typeface="Arial"/>
                <a:cs typeface="Arial"/>
                <a:sym typeface="Arial"/>
              </a:rPr>
              <a:t>Popularized by Doom 3 in 2005</a:t>
            </a:r>
          </a:p>
        </p:txBody>
      </p:sp>
      <p:pic>
        <p:nvPicPr>
          <p:cNvPr id="124" name="Shape 124"/>
          <p:cNvPicPr preferRelativeResize="0"/>
          <p:nvPr/>
        </p:nvPicPr>
        <p:blipFill rotWithShape="1">
          <a:blip r:embed="rId3">
            <a:alphaModFix/>
          </a:blip>
          <a:srcRect t="0" b="0" r="0" l="0"/>
          <a:stretch/>
        </p:blipFill>
        <p:spPr>
          <a:xfrm>
            <a:off y="2971800" x="1981200"/>
            <a:ext cy="3067050" cx="4086444"/>
          </a:xfrm>
          <a:prstGeom prst="rect">
            <a:avLst/>
          </a:prstGeom>
          <a:noFill/>
          <a:ln>
            <a:noFill/>
          </a:ln>
        </p:spPr>
      </p:pic>
      <p:sp>
        <p:nvSpPr>
          <p:cNvPr id="125" name="Shape 125"/>
          <p:cNvSpPr/>
          <p:nvPr/>
        </p:nvSpPr>
        <p:spPr>
          <a:xfrm>
            <a:off y="6581000" x="0"/>
            <a:ext cy="276998" cx="59435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Doom 3 screenshot - </a:t>
            </a:r>
            <a:r>
              <a:rPr strike="noStrike" u="sng" b="0" cap="none" baseline="0" sz="1200" lang="en-US" i="0">
                <a:solidFill>
                  <a:schemeClr val="hlink"/>
                </a:solidFill>
                <a:latin typeface="Arial"/>
                <a:ea typeface="Arial"/>
                <a:cs typeface="Arial"/>
                <a:sym typeface="Arial"/>
                <a:hlinkClick r:id="rId4"/>
              </a:rPr>
              <a:t>http://en.wikipedia.org/wiki/File:Doom3shadows.jpg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y="0" x="0"/>
          <a:ext cy="0" cx="0"/>
          <a:chOff y="0" x="0"/>
          <a:chExt cy="0" cx="0"/>
        </a:xfrm>
      </p:grpSpPr>
      <p:sp>
        <p:nvSpPr>
          <p:cNvPr id="130" name="Shape 130"/>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200" lang="en-US" i="0">
                <a:solidFill>
                  <a:schemeClr val="lt1"/>
                </a:solidFill>
                <a:latin typeface="Source Sans Pro"/>
                <a:ea typeface="Source Sans Pro"/>
                <a:cs typeface="Source Sans Pro"/>
                <a:sym typeface="Source Sans Pro"/>
              </a:rPr>
              <a:t>Shadow Volumes: </a:t>
            </a:r>
            <a:r>
              <a:rPr strike="noStrike" u="none" b="0" cap="none" baseline="0" sz="3600" lang="en-US" i="0">
                <a:solidFill>
                  <a:srgbClr val="FFC000"/>
                </a:solidFill>
                <a:latin typeface="Source Sans Pro"/>
                <a:ea typeface="Source Sans Pro"/>
                <a:cs typeface="Source Sans Pro"/>
                <a:sym typeface="Source Sans Pro"/>
              </a:rPr>
              <a:t>Basic Approach</a:t>
            </a:r>
          </a:p>
        </p:txBody>
      </p:sp>
      <p:sp>
        <p:nvSpPr>
          <p:cNvPr id="131" name="Shape 131"/>
          <p:cNvSpPr txBox="1"/>
          <p:nvPr>
            <p:ph idx="1" type="body"/>
          </p:nvPr>
        </p:nvSpPr>
        <p:spPr>
          <a:xfrm>
            <a:off y="1600200" x="457200"/>
            <a:ext cy="4525963" cx="80010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For each triangle in the scene, project its edges to infinity along the direction of the light. </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This truncated pyramid is the shadow volume.</a:t>
            </a:r>
          </a:p>
          <a:p>
            <a:pPr algn="l" rtl="0" lvl="0"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Any part of the scene that lies inside the shadow volume is shadowed.</a:t>
            </a: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132" name="Shape 132"/>
          <p:cNvPicPr preferRelativeResize="0"/>
          <p:nvPr/>
        </p:nvPicPr>
        <p:blipFill rotWithShape="1">
          <a:blip r:embed="rId3">
            <a:alphaModFix/>
          </a:blip>
          <a:srcRect t="0" b="0" r="0" l="0"/>
          <a:stretch/>
        </p:blipFill>
        <p:spPr>
          <a:xfrm>
            <a:off y="4114800" x="533400"/>
            <a:ext cy="2300235" cx="4144978"/>
          </a:xfrm>
          <a:prstGeom prst="rect">
            <a:avLst/>
          </a:prstGeom>
          <a:noFill/>
          <a:ln>
            <a:noFill/>
          </a:ln>
        </p:spPr>
      </p:pic>
      <p:pic>
        <p:nvPicPr>
          <p:cNvPr id="133" name="Shape 133"/>
          <p:cNvPicPr preferRelativeResize="0"/>
          <p:nvPr/>
        </p:nvPicPr>
        <p:blipFill rotWithShape="1">
          <a:blip r:embed="rId4">
            <a:alphaModFix/>
          </a:blip>
          <a:srcRect t="0" b="0" r="0" l="0"/>
          <a:stretch/>
        </p:blipFill>
        <p:spPr>
          <a:xfrm>
            <a:off y="4114800" x="5029200"/>
            <a:ext cy="2314575" cx="3699745"/>
          </a:xfrm>
          <a:prstGeom prst="rect">
            <a:avLst/>
          </a:prstGeom>
          <a:noFill/>
          <a:ln>
            <a:noFill/>
          </a:ln>
        </p:spPr>
      </p:pic>
      <p:sp>
        <p:nvSpPr>
          <p:cNvPr id="134" name="Shape 134"/>
          <p:cNvSpPr/>
          <p:nvPr/>
        </p:nvSpPr>
        <p:spPr>
          <a:xfrm>
            <a:off y="6581000" x="0"/>
            <a:ext cy="276998" cx="56388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5"/>
              </a:rPr>
              <a:t>http://www.sonic.net/~surdules/articles/cg_shadowvolumes/index.html</a:t>
            </a:r>
          </a:p>
        </p:txBody>
      </p:sp>
      <p:sp>
        <p:nvSpPr>
          <p:cNvPr id="135" name="Shape 135"/>
          <p:cNvSpPr txBox="1"/>
          <p:nvPr/>
        </p:nvSpPr>
        <p:spPr>
          <a:xfrm>
            <a:off y="3657600" x="1905000"/>
            <a:ext cy="369332" cx="1600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US" i="0">
                <a:solidFill>
                  <a:srgbClr val="FFC000"/>
                </a:solidFill>
                <a:latin typeface="Arial"/>
                <a:ea typeface="Arial"/>
                <a:cs typeface="Arial"/>
                <a:sym typeface="Arial"/>
              </a:rPr>
              <a:t>3D view</a:t>
            </a:r>
          </a:p>
        </p:txBody>
      </p:sp>
      <p:sp>
        <p:nvSpPr>
          <p:cNvPr id="136" name="Shape 136"/>
          <p:cNvSpPr txBox="1"/>
          <p:nvPr/>
        </p:nvSpPr>
        <p:spPr>
          <a:xfrm>
            <a:off y="3657600" x="6324600"/>
            <a:ext cy="369332" cx="1600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US" i="0">
                <a:solidFill>
                  <a:srgbClr val="FFC000"/>
                </a:solidFill>
                <a:latin typeface="Arial"/>
                <a:ea typeface="Arial"/>
                <a:cs typeface="Arial"/>
                <a:sym typeface="Arial"/>
              </a:rPr>
              <a:t>2D view</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y="0" x="0"/>
          <a:ext cy="0" cx="0"/>
          <a:chOff y="0" x="0"/>
          <a:chExt cy="0" cx="0"/>
        </a:xfrm>
      </p:grpSpPr>
      <p:sp>
        <p:nvSpPr>
          <p:cNvPr id="141" name="Shape 141"/>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250" lang="en-US" i="0">
                <a:solidFill>
                  <a:schemeClr val="lt1"/>
                </a:solidFill>
                <a:latin typeface="Source Sans Pro"/>
                <a:ea typeface="Source Sans Pro"/>
                <a:cs typeface="Source Sans Pro"/>
                <a:sym typeface="Source Sans Pro"/>
              </a:rPr>
              <a:t>Shadow Volumes: </a:t>
            </a:r>
            <a:r>
              <a:rPr strike="noStrike" u="none" b="0" cap="none" baseline="0" sz="3600" lang="en-US" i="0">
                <a:solidFill>
                  <a:srgbClr val="FFC000"/>
                </a:solidFill>
                <a:latin typeface="Source Sans Pro"/>
                <a:ea typeface="Source Sans Pro"/>
                <a:cs typeface="Source Sans Pro"/>
                <a:sym typeface="Source Sans Pro"/>
              </a:rPr>
              <a:t>Implementation</a:t>
            </a:r>
          </a:p>
        </p:txBody>
      </p:sp>
      <p:sp>
        <p:nvSpPr>
          <p:cNvPr id="142" name="Shape 142"/>
          <p:cNvSpPr txBox="1"/>
          <p:nvPr>
            <p:ph idx="1" type="body"/>
          </p:nvPr>
        </p:nvSpPr>
        <p:spPr>
          <a:xfrm>
            <a:off y="1600200" x="457200"/>
            <a:ext cy="4876799" cx="7772400"/>
          </a:xfrm>
          <a:prstGeom prst="rect">
            <a:avLst/>
          </a:prstGeom>
          <a:noFill/>
          <a:ln>
            <a:noFill/>
          </a:ln>
        </p:spPr>
        <p:txBody>
          <a:bodyPr bIns="45700" rIns="91425" lIns="91425" tIns="45700" anchor="t" anchorCtr="0">
            <a:noAutofit/>
          </a:bodyPr>
          <a:lstStyle/>
          <a:p>
            <a:pPr algn="l" rtl="0" lvl="0" marR="0" indent="-395224" marL="420624">
              <a:lnSpc>
                <a:spcPct val="100000"/>
              </a:lnSpc>
              <a:spcBef>
                <a:spcPts val="0"/>
              </a:spcBef>
              <a:buClr>
                <a:schemeClr val="accent1"/>
              </a:buClr>
              <a:buSzPct val="80000"/>
              <a:buFont typeface="Noto Symbol"/>
              <a:buChar char="⦿"/>
            </a:pPr>
            <a:r>
              <a:rPr strike="noStrike" u="none" b="0" cap="none" baseline="0" sz="1700" lang="en-US" i="0">
                <a:solidFill>
                  <a:schemeClr val="lt1"/>
                </a:solidFill>
                <a:latin typeface="Arial"/>
                <a:ea typeface="Arial"/>
                <a:cs typeface="Arial"/>
                <a:sym typeface="Arial"/>
              </a:rPr>
              <a:t>Depth pre-pass: render the scene into the depth buffer. </a:t>
            </a:r>
          </a:p>
          <a:p>
            <a:pPr algn="l" rtl="0" lvl="0" marR="0" indent="-395224" marL="420624">
              <a:lnSpc>
                <a:spcPct val="100000"/>
              </a:lnSpc>
              <a:spcBef>
                <a:spcPts val="340"/>
              </a:spcBef>
              <a:buClr>
                <a:schemeClr val="accent1"/>
              </a:buClr>
              <a:buSzPct val="80000"/>
              <a:buFont typeface="Noto Symbol"/>
              <a:buChar char="⦿"/>
            </a:pPr>
            <a:r>
              <a:rPr strike="noStrike" u="none" b="0" cap="none" baseline="0" sz="1700" lang="en-US" i="0">
                <a:solidFill>
                  <a:schemeClr val="lt1"/>
                </a:solidFill>
                <a:latin typeface="Arial"/>
                <a:ea typeface="Arial"/>
                <a:cs typeface="Arial"/>
                <a:sym typeface="Arial"/>
              </a:rPr>
              <a:t>Render all shadow volumes</a:t>
            </a:r>
          </a:p>
          <a:p>
            <a:pPr algn="l" rtl="0" lvl="1" marR="0" indent="-277876" marL="722376">
              <a:lnSpc>
                <a:spcPct val="100000"/>
              </a:lnSpc>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If the shadow volume fragment passes the depth test:</a:t>
            </a:r>
          </a:p>
          <a:p>
            <a:pPr algn="l" rtl="0" lvl="2" marR="0" indent="-256539" marL="1005839">
              <a:lnSpc>
                <a:spcPct val="100000"/>
              </a:lnSpc>
              <a:spcBef>
                <a:spcPts val="320"/>
              </a:spcBef>
              <a:buClr>
                <a:schemeClr val="accent2"/>
              </a:buClr>
              <a:buSzPct val="85000"/>
              <a:buFont typeface="Arial"/>
              <a:buChar char="○"/>
            </a:pPr>
            <a:r>
              <a:rPr strike="noStrike" u="none" b="0" cap="none" baseline="0" sz="1600" lang="en-US" i="0">
                <a:solidFill>
                  <a:schemeClr val="lt1"/>
                </a:solidFill>
                <a:latin typeface="Arial"/>
                <a:ea typeface="Arial"/>
                <a:cs typeface="Arial"/>
                <a:sym typeface="Arial"/>
              </a:rPr>
              <a:t>If the triangle is front-facing, increment the stencil buffer.</a:t>
            </a:r>
          </a:p>
          <a:p>
            <a:pPr algn="l" rtl="0" lvl="2" marR="0" indent="-256539" marL="1005839">
              <a:lnSpc>
                <a:spcPct val="100000"/>
              </a:lnSpc>
              <a:spcBef>
                <a:spcPts val="320"/>
              </a:spcBef>
              <a:buClr>
                <a:schemeClr val="accent2"/>
              </a:buClr>
              <a:buSzPct val="85000"/>
              <a:buFont typeface="Arial"/>
              <a:buChar char="○"/>
            </a:pPr>
            <a:r>
              <a:rPr strike="noStrike" u="none" b="0" cap="none" baseline="0" sz="1600" lang="en-US" i="0">
                <a:solidFill>
                  <a:schemeClr val="lt1"/>
                </a:solidFill>
                <a:latin typeface="Arial"/>
                <a:ea typeface="Arial"/>
                <a:cs typeface="Arial"/>
                <a:sym typeface="Arial"/>
              </a:rPr>
              <a:t>If the triangle is back-facing, decrement the stencil buffer.</a:t>
            </a:r>
          </a:p>
          <a:p>
            <a:pPr algn="l" rtl="0" lvl="1" marR="0" indent="-277876" marL="722376">
              <a:lnSpc>
                <a:spcPct val="100000"/>
              </a:lnSpc>
              <a:spcBef>
                <a:spcPts val="320"/>
              </a:spcBef>
              <a:buClr>
                <a:schemeClr val="accent1"/>
              </a:buClr>
              <a:buSzPct val="90000"/>
              <a:buFont typeface="Noto Symbol"/>
              <a:buChar char="●"/>
            </a:pPr>
            <a:r>
              <a:rPr strike="noStrike" u="none" b="0" cap="none" baseline="0" sz="1600" lang="en-US" i="0">
                <a:solidFill>
                  <a:schemeClr val="lt1"/>
                </a:solidFill>
                <a:latin typeface="Arial"/>
                <a:ea typeface="Arial"/>
                <a:cs typeface="Arial"/>
                <a:sym typeface="Arial"/>
              </a:rPr>
              <a:t>If the value of the stencil buffer at a particular pixel is 0, then that pixel is not in shadow.</a:t>
            </a:r>
          </a:p>
          <a:p>
            <a:pPr algn="l" rtl="0" lvl="1" marR="0" indent="-180721" marL="722376">
              <a:lnSpc>
                <a:spcPct val="100000"/>
              </a:lnSpc>
              <a:spcBef>
                <a:spcPts val="340"/>
              </a:spcBef>
              <a:buClr>
                <a:schemeClr val="accent1"/>
              </a:buClr>
              <a:buFont typeface="Noto Symbol"/>
              <a:buNone/>
            </a:pPr>
            <a:r>
              <a:t/>
            </a:r>
            <a:endParaRPr strike="noStrike" u="none" b="0" cap="none" baseline="0" sz="1700" i="0">
              <a:solidFill>
                <a:schemeClr val="lt1"/>
              </a:solidFill>
              <a:latin typeface="Arial"/>
              <a:ea typeface="Arial"/>
              <a:cs typeface="Arial"/>
              <a:sym typeface="Arial"/>
            </a:endParaRPr>
          </a:p>
          <a:p>
            <a:pPr algn="l" rtl="0" lvl="1" marR="0" indent="-180721" marL="722376">
              <a:lnSpc>
                <a:spcPct val="100000"/>
              </a:lnSpc>
              <a:spcBef>
                <a:spcPts val="340"/>
              </a:spcBef>
              <a:buClr>
                <a:schemeClr val="accent1"/>
              </a:buClr>
              <a:buFont typeface="Noto Symbol"/>
              <a:buNone/>
            </a:pPr>
            <a:r>
              <a:t/>
            </a:r>
            <a:endParaRPr strike="noStrike" u="none" b="0" cap="none" baseline="0" sz="1700" i="0">
              <a:solidFill>
                <a:schemeClr val="lt1"/>
              </a:solidFill>
              <a:latin typeface="Arial"/>
              <a:ea typeface="Arial"/>
              <a:cs typeface="Arial"/>
              <a:sym typeface="Arial"/>
            </a:endParaRPr>
          </a:p>
          <a:p>
            <a:pPr algn="l" rtl="0" lvl="0" marR="0" indent="-291592" marL="420624">
              <a:lnSpc>
                <a:spcPct val="100000"/>
              </a:lnSpc>
              <a:spcBef>
                <a:spcPts val="408"/>
              </a:spcBef>
              <a:buClr>
                <a:schemeClr val="accent1"/>
              </a:buClr>
              <a:buFont typeface="Noto Symbol"/>
              <a:buNone/>
            </a:pPr>
            <a:r>
              <a:t/>
            </a:r>
            <a:endParaRPr strike="noStrike" u="none" b="0" cap="none" baseline="0" sz="2050" i="0">
              <a:solidFill>
                <a:schemeClr val="lt1"/>
              </a:solidFill>
              <a:latin typeface="Arial"/>
              <a:ea typeface="Arial"/>
              <a:cs typeface="Arial"/>
              <a:sym typeface="Arial"/>
            </a:endParaRPr>
          </a:p>
          <a:p>
            <a:pPr algn="l" rtl="0" lvl="0" marR="0" indent="-291592" marL="420624">
              <a:lnSpc>
                <a:spcPct val="100000"/>
              </a:lnSpc>
              <a:spcBef>
                <a:spcPts val="408"/>
              </a:spcBef>
              <a:buClr>
                <a:schemeClr val="accent1"/>
              </a:buClr>
              <a:buFont typeface="Noto Symbol"/>
              <a:buNone/>
            </a:pPr>
            <a:r>
              <a:t/>
            </a:r>
            <a:endParaRPr strike="noStrike" u="none" b="0" cap="none" baseline="0" sz="2050" i="0">
              <a:solidFill>
                <a:schemeClr val="lt1"/>
              </a:solidFill>
              <a:latin typeface="Arial"/>
              <a:ea typeface="Arial"/>
              <a:cs typeface="Arial"/>
              <a:sym typeface="Arial"/>
            </a:endParaRPr>
          </a:p>
          <a:p>
            <a:pPr algn="l" rtl="0" lvl="0" marR="0" indent="-291592" marL="420624">
              <a:lnSpc>
                <a:spcPct val="100000"/>
              </a:lnSpc>
              <a:spcBef>
                <a:spcPts val="408"/>
              </a:spcBef>
              <a:buClr>
                <a:schemeClr val="accent1"/>
              </a:buClr>
              <a:buFont typeface="Noto Symbol"/>
              <a:buNone/>
            </a:pPr>
            <a:r>
              <a:t/>
            </a:r>
            <a:endParaRPr strike="noStrike" u="none" b="0" cap="none" baseline="0" sz="2050" i="0">
              <a:solidFill>
                <a:schemeClr val="lt1"/>
              </a:solidFill>
              <a:latin typeface="Arial"/>
              <a:ea typeface="Arial"/>
              <a:cs typeface="Arial"/>
              <a:sym typeface="Arial"/>
            </a:endParaRPr>
          </a:p>
          <a:p>
            <a:pPr algn="l" rtl="0" lvl="0" marR="0" indent="-395224" marL="420624">
              <a:lnSpc>
                <a:spcPct val="100000"/>
              </a:lnSpc>
              <a:spcBef>
                <a:spcPts val="360"/>
              </a:spcBef>
              <a:buClr>
                <a:schemeClr val="accent1"/>
              </a:buClr>
              <a:buSzPct val="79999"/>
              <a:buFont typeface="Noto Symbol"/>
              <a:buChar char="⦿"/>
            </a:pPr>
            <a:r>
              <a:rPr strike="noStrike" u="none" b="0" cap="none" baseline="0" sz="1800" lang="en-US" i="0">
                <a:solidFill>
                  <a:schemeClr val="lt1"/>
                </a:solidFill>
                <a:latin typeface="Arial"/>
                <a:ea typeface="Arial"/>
                <a:cs typeface="Arial"/>
                <a:sym typeface="Arial"/>
              </a:rPr>
              <a:t>Now render the scene again, enabling the color buffer.</a:t>
            </a:r>
          </a:p>
          <a:p>
            <a:pPr algn="l" rtl="0" lvl="1" marR="0" indent="-277876" marL="722376">
              <a:lnSpc>
                <a:spcPct val="100000"/>
              </a:lnSpc>
              <a:spcBef>
                <a:spcPts val="340"/>
              </a:spcBef>
              <a:buClr>
                <a:schemeClr val="accent1"/>
              </a:buClr>
              <a:buSzPct val="90000"/>
              <a:buFont typeface="Noto Symbol"/>
              <a:buChar char="●"/>
            </a:pPr>
            <a:r>
              <a:rPr strike="noStrike" u="none" b="0" cap="none" baseline="0" sz="1700" lang="en-US" i="0">
                <a:solidFill>
                  <a:schemeClr val="lt1"/>
                </a:solidFill>
                <a:latin typeface="Arial"/>
                <a:ea typeface="Arial"/>
                <a:cs typeface="Arial"/>
                <a:sym typeface="Arial"/>
              </a:rPr>
              <a:t>Use the stencil buffer as a mask. If the stencil buffer is greater than 0 for a particular fragment, discard the fragment</a:t>
            </a:r>
          </a:p>
          <a:p>
            <a:pPr algn="l" rtl="0" lvl="1" marR="0" indent="-277876" marL="722376">
              <a:lnSpc>
                <a:spcPct val="100000"/>
              </a:lnSpc>
              <a:spcBef>
                <a:spcPts val="340"/>
              </a:spcBef>
              <a:buClr>
                <a:schemeClr val="accent1"/>
              </a:buClr>
              <a:buSzPct val="90000"/>
              <a:buFont typeface="Noto Symbol"/>
              <a:buChar char="●"/>
            </a:pPr>
            <a:r>
              <a:rPr strike="noStrike" u="none" b="0" cap="none" baseline="0" sz="1700" lang="en-US" i="0">
                <a:solidFill>
                  <a:schemeClr val="lt1"/>
                </a:solidFill>
                <a:latin typeface="Arial"/>
                <a:ea typeface="Arial"/>
                <a:cs typeface="Arial"/>
                <a:sym typeface="Arial"/>
              </a:rPr>
              <a:t>Else, compute diffuse and specular lighting like usual</a:t>
            </a:r>
          </a:p>
          <a:p>
            <a:pPr algn="l" rtl="0" lvl="1" marR="0" indent="-180721" marL="722376">
              <a:lnSpc>
                <a:spcPct val="100000"/>
              </a:lnSpc>
              <a:spcBef>
                <a:spcPts val="340"/>
              </a:spcBef>
              <a:buClr>
                <a:schemeClr val="accent1"/>
              </a:buClr>
              <a:buFont typeface="Noto Symbol"/>
              <a:buNone/>
            </a:pPr>
            <a:r>
              <a:t/>
            </a:r>
            <a:endParaRPr strike="noStrike" u="none" b="0" cap="none" baseline="0" sz="1700" i="0">
              <a:solidFill>
                <a:schemeClr val="lt1"/>
              </a:solidFill>
              <a:latin typeface="Arial"/>
              <a:ea typeface="Arial"/>
              <a:cs typeface="Arial"/>
              <a:sym typeface="Arial"/>
            </a:endParaRPr>
          </a:p>
        </p:txBody>
      </p:sp>
      <p:sp>
        <p:nvSpPr>
          <p:cNvPr id="143" name="Shape 143"/>
          <p:cNvSpPr/>
          <p:nvPr/>
        </p:nvSpPr>
        <p:spPr>
          <a:xfrm>
            <a:off y="6581000" x="0"/>
            <a:ext cy="276998" cx="3378554"/>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Image: Real-Time Shadows by Eisemann et al.</a:t>
            </a:r>
          </a:p>
        </p:txBody>
      </p:sp>
      <p:pic>
        <p:nvPicPr>
          <p:cNvPr id="144" name="Shape 144"/>
          <p:cNvPicPr preferRelativeResize="0"/>
          <p:nvPr/>
        </p:nvPicPr>
        <p:blipFill>
          <a:blip r:embed="rId3">
            <a:alphaModFix/>
          </a:blip>
          <a:stretch>
            <a:fillRect/>
          </a:stretch>
        </p:blipFill>
        <p:spPr>
          <a:xfrm>
            <a:off y="3479025" x="2486200"/>
            <a:ext cy="1772274" cx="44921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400" lang="en-US" i="0">
                <a:solidFill>
                  <a:schemeClr val="lt1"/>
                </a:solidFill>
                <a:latin typeface="Source Sans Pro"/>
                <a:ea typeface="Source Sans Pro"/>
                <a:cs typeface="Source Sans Pro"/>
                <a:sym typeface="Source Sans Pro"/>
              </a:rPr>
              <a:t>Shadow Volumes: </a:t>
            </a:r>
            <a:r>
              <a:rPr strike="noStrike" u="none" b="0" cap="none" baseline="0" sz="3600" lang="en-US" i="0">
                <a:solidFill>
                  <a:srgbClr val="FFC000"/>
                </a:solidFill>
                <a:latin typeface="Source Sans Pro"/>
                <a:ea typeface="Source Sans Pro"/>
                <a:cs typeface="Source Sans Pro"/>
                <a:sym typeface="Source Sans Pro"/>
              </a:rPr>
              <a:t>Improvements</a:t>
            </a:r>
          </a:p>
        </p:txBody>
      </p:sp>
      <p:sp>
        <p:nvSpPr>
          <p:cNvPr id="150" name="Shape 150"/>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What if camera originates in a shadow volume? Won’t the stencil values be wrong?</a:t>
            </a:r>
          </a:p>
          <a:p>
            <a:pPr algn="l" rtl="0" lvl="1" marR="0" indent="-277876" marL="722376">
              <a:spcBef>
                <a:spcPts val="440"/>
              </a:spcBef>
              <a:buClr>
                <a:schemeClr val="accent1"/>
              </a:buClr>
              <a:buSzPct val="90000"/>
              <a:buFont typeface="Noto Symbol"/>
              <a:buChar char="●"/>
            </a:pPr>
            <a:r>
              <a:rPr strike="noStrike" u="none" b="0" cap="none" baseline="0" sz="2200" lang="en-US" i="0">
                <a:solidFill>
                  <a:schemeClr val="lt1"/>
                </a:solidFill>
                <a:latin typeface="Arial"/>
                <a:ea typeface="Arial"/>
                <a:cs typeface="Arial"/>
                <a:sym typeface="Arial"/>
              </a:rPr>
              <a:t>Use z-fail (Carmack’s Reverse): If a shadow volume </a:t>
            </a:r>
            <a:r>
              <a:rPr strike="noStrike" u="none" b="0" cap="none" baseline="0" sz="2200" lang="en-US" i="1">
                <a:solidFill>
                  <a:srgbClr val="FFC000"/>
                </a:solidFill>
                <a:latin typeface="Arial"/>
                <a:ea typeface="Arial"/>
                <a:cs typeface="Arial"/>
                <a:sym typeface="Arial"/>
              </a:rPr>
              <a:t>fails</a:t>
            </a:r>
            <a:r>
              <a:rPr strike="noStrike" u="none" b="0" cap="none" baseline="0" sz="2200" lang="en-US" i="0">
                <a:solidFill>
                  <a:schemeClr val="lt1"/>
                </a:solidFill>
                <a:latin typeface="Arial"/>
                <a:ea typeface="Arial"/>
                <a:cs typeface="Arial"/>
                <a:sym typeface="Arial"/>
              </a:rPr>
              <a:t> the depth test, </a:t>
            </a:r>
            <a:r>
              <a:rPr strike="noStrike" u="none" b="0" cap="none" baseline="0" sz="2200" lang="en-US" i="1">
                <a:solidFill>
                  <a:srgbClr val="FFC000"/>
                </a:solidFill>
                <a:latin typeface="Arial"/>
                <a:ea typeface="Arial"/>
                <a:cs typeface="Arial"/>
                <a:sym typeface="Arial"/>
              </a:rPr>
              <a:t>increment</a:t>
            </a:r>
            <a:r>
              <a:rPr strike="noStrike" u="none" b="0" cap="none" baseline="0" sz="2200" lang="en-US" i="0">
                <a:solidFill>
                  <a:schemeClr val="lt1"/>
                </a:solidFill>
                <a:latin typeface="Arial"/>
                <a:ea typeface="Arial"/>
                <a:cs typeface="Arial"/>
                <a:sym typeface="Arial"/>
              </a:rPr>
              <a:t> stencil value if back-facing and </a:t>
            </a:r>
            <a:r>
              <a:rPr strike="noStrike" u="none" b="0" cap="none" baseline="0" sz="2200" lang="en-US" i="1">
                <a:solidFill>
                  <a:srgbClr val="FFC000"/>
                </a:solidFill>
                <a:latin typeface="Arial"/>
                <a:ea typeface="Arial"/>
                <a:cs typeface="Arial"/>
                <a:sym typeface="Arial"/>
              </a:rPr>
              <a:t>decrement</a:t>
            </a:r>
            <a:r>
              <a:rPr strike="noStrike" u="none" b="0" cap="none" baseline="0" sz="2200" lang="en-US" i="0">
                <a:solidFill>
                  <a:schemeClr val="lt1"/>
                </a:solidFill>
                <a:latin typeface="Arial"/>
                <a:ea typeface="Arial"/>
                <a:cs typeface="Arial"/>
                <a:sym typeface="Arial"/>
              </a:rPr>
              <a:t> stencil value if front-facing.</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Use the geometry shader to create shadow volumes easily on the GPU.</a:t>
            </a:r>
          </a:p>
          <a:p>
            <a:pPr algn="l" rtl="0" lvl="1" marR="0" indent="-277876" marL="722376">
              <a:spcBef>
                <a:spcPts val="360"/>
              </a:spcBef>
              <a:buClr>
                <a:schemeClr val="accent1"/>
              </a:buClr>
              <a:buSzPct val="90000"/>
              <a:buFont typeface="Noto Symbol"/>
              <a:buChar char="●"/>
            </a:pPr>
            <a:r>
              <a:rPr strike="noStrike" u="none" b="0" cap="none" baseline="0" sz="1800" lang="en-US" i="0">
                <a:solidFill>
                  <a:schemeClr val="lt1"/>
                </a:solidFill>
                <a:latin typeface="Arial"/>
                <a:ea typeface="Arial"/>
                <a:cs typeface="Arial"/>
                <a:sym typeface="Arial"/>
              </a:rPr>
              <a:t>Emit triangle primitives for the shadow volume front cap, sides, and  back cap.</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Create shadow volumes from simplified meshes</a:t>
            </a:r>
          </a:p>
          <a:p>
            <a:pPr algn="l" rtl="0" lvl="0" marR="0" indent="-395224" marL="420624">
              <a:spcBef>
                <a:spcPts val="440"/>
              </a:spcBef>
              <a:buClr>
                <a:schemeClr val="accent1"/>
              </a:buClr>
              <a:buSzPct val="80000"/>
              <a:buFont typeface="Noto Symbol"/>
              <a:buChar char="⦿"/>
            </a:pPr>
            <a:r>
              <a:rPr strike="noStrike" u="none" b="0" cap="none" baseline="0" sz="2200" lang="en-US" i="0">
                <a:solidFill>
                  <a:schemeClr val="lt1"/>
                </a:solidFill>
                <a:latin typeface="Arial"/>
                <a:ea typeface="Arial"/>
                <a:cs typeface="Arial"/>
                <a:sym typeface="Arial"/>
              </a:rPr>
              <a:t>Use occlusion culling to reduce the number of shadow volumes that need to be created.</a:t>
            </a:r>
          </a:p>
          <a:p>
            <a:pPr algn="l" rtl="0" lvl="1" marR="0" indent="-175006" marL="722376">
              <a:spcBef>
                <a:spcPts val="360"/>
              </a:spcBef>
              <a:buClr>
                <a:schemeClr val="accent1"/>
              </a:buClr>
              <a:buFont typeface="Noto Symbol"/>
              <a:buNone/>
            </a:pPr>
            <a:r>
              <a:t/>
            </a:r>
            <a:endParaRPr strike="noStrike" u="none" b="0" cap="none" baseline="0" sz="1800" i="0">
              <a:solidFill>
                <a:schemeClr val="lt1"/>
              </a:solidFill>
              <a:latin typeface="Arial"/>
              <a:ea typeface="Arial"/>
              <a:cs typeface="Arial"/>
              <a:sym typeface="Arial"/>
            </a:endParaRPr>
          </a:p>
        </p:txBody>
      </p:sp>
      <p:sp>
        <p:nvSpPr>
          <p:cNvPr id="151" name="Shape 151"/>
          <p:cNvSpPr/>
          <p:nvPr/>
        </p:nvSpPr>
        <p:spPr>
          <a:xfrm>
            <a:off y="6581000" x="0"/>
            <a:ext cy="276998" cx="57149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sng" b="0" cap="none" baseline="0" sz="1200" lang="en-US" i="0">
                <a:solidFill>
                  <a:schemeClr val="hlink"/>
                </a:solidFill>
                <a:latin typeface="Arial"/>
                <a:ea typeface="Arial"/>
                <a:cs typeface="Arial"/>
                <a:sym typeface="Arial"/>
                <a:hlinkClick r:id="rId3"/>
              </a:rPr>
              <a:t>http://http.developer.nvidia.com/GPUGems3/gpugems3_ch11.html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y="0" x="0"/>
          <a:ext cy="0" cx="0"/>
          <a:chOff y="0" x="0"/>
          <a:chExt cy="0" cx="0"/>
        </a:xfrm>
      </p:grpSpPr>
      <p:sp>
        <p:nvSpPr>
          <p:cNvPr id="156" name="Shape 156"/>
          <p:cNvSpPr txBox="1"/>
          <p:nvPr>
            <p:ph type="title"/>
          </p:nvPr>
        </p:nvSpPr>
        <p:spPr>
          <a:xfrm>
            <a:off y="274637" x="457200"/>
            <a:ext cy="1143000" cx="7467600"/>
          </a:xfrm>
          <a:prstGeom prst="rect">
            <a:avLst/>
          </a:prstGeom>
          <a:noFill/>
          <a:ln>
            <a:noFill/>
          </a:ln>
        </p:spPr>
        <p:txBody>
          <a:bodyPr bIns="45700" rIns="45700" lIns="45700" tIns="45700" anchor="ctr" anchorCtr="0">
            <a:noAutofit/>
          </a:bodyPr>
          <a:lstStyle/>
          <a:p>
            <a:pPr algn="l" rtl="0" lvl="0" marR="0" indent="0" marL="0">
              <a:spcBef>
                <a:spcPts val="0"/>
              </a:spcBef>
              <a:buClr>
                <a:schemeClr val="lt1"/>
              </a:buClr>
              <a:buSzPct val="25000"/>
              <a:buFont typeface="Source Sans Pro"/>
              <a:buNone/>
            </a:pPr>
            <a:r>
              <a:rPr strike="noStrike" u="none" b="0" cap="none" baseline="0" sz="4800" lang="en-US" i="0">
                <a:solidFill>
                  <a:schemeClr val="lt1"/>
                </a:solidFill>
                <a:latin typeface="Source Sans Pro"/>
                <a:ea typeface="Source Sans Pro"/>
                <a:cs typeface="Source Sans Pro"/>
                <a:sym typeface="Source Sans Pro"/>
              </a:rPr>
              <a:t>Shadow Maps</a:t>
            </a:r>
          </a:p>
        </p:txBody>
      </p:sp>
      <p:sp>
        <p:nvSpPr>
          <p:cNvPr id="157" name="Shape 157"/>
          <p:cNvSpPr txBox="1"/>
          <p:nvPr>
            <p:ph idx="1" type="body"/>
          </p:nvPr>
        </p:nvSpPr>
        <p:spPr>
          <a:xfrm>
            <a:off y="1600200" x="457200"/>
            <a:ext cy="4525963" cx="7467600"/>
          </a:xfrm>
          <a:prstGeom prst="rect">
            <a:avLst/>
          </a:prstGeom>
          <a:noFill/>
          <a:ln>
            <a:noFill/>
          </a:ln>
        </p:spPr>
        <p:txBody>
          <a:bodyPr bIns="45700" rIns="91425" lIns="91425" tIns="45700" anchor="t" anchorCtr="0">
            <a:noAutofit/>
          </a:bodyPr>
          <a:lstStyle/>
          <a:p>
            <a:pPr algn="l" rtl="0" lvl="0" marR="0" indent="-395224" marL="420624">
              <a:spcBef>
                <a:spcPts val="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Invented by Lance Williams in 1978</a:t>
            </a:r>
          </a:p>
          <a:p>
            <a:pPr algn="l" rtl="0" lvl="1" marR="0" indent="-395224" marL="420624">
              <a:spcBef>
                <a:spcPts val="480"/>
              </a:spcBef>
              <a:buClr>
                <a:schemeClr val="accent1"/>
              </a:buClr>
              <a:buSzPct val="80000"/>
              <a:buFont typeface="Noto Symbol"/>
              <a:buChar char="⦿"/>
            </a:pPr>
            <a:r>
              <a:rPr strike="noStrike" u="none" b="0" cap="none" baseline="0" sz="2400" lang="en-US" i="0">
                <a:solidFill>
                  <a:schemeClr val="lt1"/>
                </a:solidFill>
                <a:latin typeface="Arial"/>
                <a:ea typeface="Arial"/>
                <a:cs typeface="Arial"/>
                <a:sym typeface="Arial"/>
              </a:rPr>
              <a:t>Very popular. The dominant technique in today’s video games.</a:t>
            </a: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a:p>
            <a:pPr algn="l" rtl="0" lvl="0" marR="0" indent="-242823" marL="420624">
              <a:spcBef>
                <a:spcPts val="600"/>
              </a:spcBef>
              <a:buClr>
                <a:schemeClr val="accent1"/>
              </a:buClr>
              <a:buFont typeface="Noto Symbol"/>
              <a:buNone/>
            </a:pPr>
            <a:r>
              <a:t/>
            </a:r>
            <a:endParaRPr strike="noStrike" u="none" b="0" cap="none" baseline="0" sz="3000" i="0">
              <a:solidFill>
                <a:schemeClr val="lt1"/>
              </a:solidFill>
              <a:latin typeface="Arial"/>
              <a:ea typeface="Arial"/>
              <a:cs typeface="Arial"/>
              <a:sym typeface="Arial"/>
            </a:endParaRPr>
          </a:p>
        </p:txBody>
      </p:sp>
      <p:pic>
        <p:nvPicPr>
          <p:cNvPr id="158" name="Shape 158"/>
          <p:cNvPicPr preferRelativeResize="0"/>
          <p:nvPr/>
        </p:nvPicPr>
        <p:blipFill rotWithShape="1">
          <a:blip r:embed="rId3">
            <a:alphaModFix/>
          </a:blip>
          <a:srcRect t="0" b="0" r="0" l="0"/>
          <a:stretch/>
        </p:blipFill>
        <p:spPr>
          <a:xfrm>
            <a:off y="2971800" x="1600200"/>
            <a:ext cy="3505200" cx="5608319"/>
          </a:xfrm>
          <a:prstGeom prst="rect">
            <a:avLst/>
          </a:prstGeom>
          <a:noFill/>
          <a:ln>
            <a:noFill/>
          </a:ln>
        </p:spPr>
      </p:pic>
      <p:sp>
        <p:nvSpPr>
          <p:cNvPr id="159" name="Shape 159"/>
          <p:cNvSpPr/>
          <p:nvPr/>
        </p:nvSpPr>
        <p:spPr>
          <a:xfrm>
            <a:off y="6581000" x="0"/>
            <a:ext cy="276998" cx="93726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US" i="0">
                <a:solidFill>
                  <a:schemeClr val="lt1"/>
                </a:solidFill>
                <a:latin typeface="Arial"/>
                <a:ea typeface="Arial"/>
                <a:cs typeface="Arial"/>
                <a:sym typeface="Arial"/>
              </a:rPr>
              <a:t>Battlefield 3 screenshot: </a:t>
            </a:r>
            <a:r>
              <a:rPr strike="noStrike" u="sng" b="0" cap="none" baseline="0" sz="1200" lang="en-US" i="0">
                <a:solidFill>
                  <a:schemeClr val="hlink"/>
                </a:solidFill>
                <a:latin typeface="Arial"/>
                <a:ea typeface="Arial"/>
                <a:cs typeface="Arial"/>
                <a:sym typeface="Arial"/>
                <a:hlinkClick r:id="rId4"/>
              </a:rPr>
              <a:t>http://www.geforce.com/Active/en_US/shared/images/guides/bf3-tweak/41_Shadows_Low.jpg</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Technic">
  <a:themeElements>
    <a:clrScheme name="Technic">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